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pn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42.jpg" ContentType="image/jpeg"/>
  <Override PartName="/ppt/media/image4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418" r:id="rId2"/>
    <p:sldId id="380" r:id="rId3"/>
    <p:sldId id="317" r:id="rId4"/>
    <p:sldId id="381" r:id="rId5"/>
    <p:sldId id="318" r:id="rId6"/>
    <p:sldId id="329" r:id="rId7"/>
    <p:sldId id="257" r:id="rId8"/>
    <p:sldId id="258" r:id="rId9"/>
    <p:sldId id="259" r:id="rId10"/>
    <p:sldId id="260" r:id="rId11"/>
    <p:sldId id="382" r:id="rId12"/>
    <p:sldId id="261" r:id="rId13"/>
    <p:sldId id="262" r:id="rId14"/>
    <p:sldId id="263" r:id="rId15"/>
    <p:sldId id="264" r:id="rId16"/>
    <p:sldId id="384" r:id="rId17"/>
    <p:sldId id="265" r:id="rId18"/>
    <p:sldId id="266" r:id="rId19"/>
    <p:sldId id="383" r:id="rId20"/>
    <p:sldId id="267" r:id="rId21"/>
    <p:sldId id="268" r:id="rId22"/>
    <p:sldId id="385" r:id="rId23"/>
    <p:sldId id="273" r:id="rId24"/>
    <p:sldId id="325" r:id="rId25"/>
    <p:sldId id="269" r:id="rId26"/>
    <p:sldId id="274" r:id="rId27"/>
    <p:sldId id="275" r:id="rId28"/>
    <p:sldId id="386" r:id="rId29"/>
    <p:sldId id="387" r:id="rId30"/>
    <p:sldId id="388" r:id="rId31"/>
    <p:sldId id="270" r:id="rId32"/>
    <p:sldId id="419" r:id="rId33"/>
    <p:sldId id="389" r:id="rId34"/>
    <p:sldId id="276" r:id="rId35"/>
    <p:sldId id="277" r:id="rId36"/>
    <p:sldId id="280" r:id="rId37"/>
    <p:sldId id="281" r:id="rId38"/>
    <p:sldId id="278" r:id="rId39"/>
    <p:sldId id="279" r:id="rId40"/>
    <p:sldId id="392" r:id="rId41"/>
    <p:sldId id="393" r:id="rId42"/>
    <p:sldId id="289" r:id="rId43"/>
    <p:sldId id="394" r:id="rId44"/>
    <p:sldId id="282" r:id="rId45"/>
    <p:sldId id="283" r:id="rId46"/>
    <p:sldId id="284" r:id="rId47"/>
    <p:sldId id="285" r:id="rId48"/>
    <p:sldId id="286" r:id="rId49"/>
    <p:sldId id="396" r:id="rId50"/>
    <p:sldId id="397" r:id="rId51"/>
    <p:sldId id="287" r:id="rId52"/>
    <p:sldId id="338" r:id="rId53"/>
    <p:sldId id="339" r:id="rId54"/>
    <p:sldId id="371" r:id="rId55"/>
    <p:sldId id="423" r:id="rId56"/>
    <p:sldId id="372" r:id="rId57"/>
    <p:sldId id="343" r:id="rId58"/>
    <p:sldId id="345" r:id="rId59"/>
    <p:sldId id="373" r:id="rId60"/>
    <p:sldId id="374" r:id="rId61"/>
    <p:sldId id="375" r:id="rId62"/>
    <p:sldId id="376" r:id="rId63"/>
    <p:sldId id="320" r:id="rId64"/>
    <p:sldId id="377" r:id="rId65"/>
    <p:sldId id="322" r:id="rId66"/>
    <p:sldId id="379" r:id="rId67"/>
    <p:sldId id="323" r:id="rId68"/>
    <p:sldId id="326" r:id="rId69"/>
    <p:sldId id="327" r:id="rId70"/>
    <p:sldId id="408" r:id="rId71"/>
    <p:sldId id="409" r:id="rId72"/>
    <p:sldId id="410" r:id="rId73"/>
    <p:sldId id="398" r:id="rId74"/>
    <p:sldId id="341" r:id="rId75"/>
    <p:sldId id="342" r:id="rId76"/>
    <p:sldId id="411" r:id="rId77"/>
    <p:sldId id="412" r:id="rId78"/>
    <p:sldId id="324" r:id="rId79"/>
    <p:sldId id="413" r:id="rId80"/>
    <p:sldId id="414" r:id="rId81"/>
    <p:sldId id="415" r:id="rId82"/>
    <p:sldId id="416" r:id="rId83"/>
    <p:sldId id="330" r:id="rId84"/>
    <p:sldId id="332" r:id="rId85"/>
    <p:sldId id="331" r:id="rId86"/>
    <p:sldId id="333" r:id="rId87"/>
    <p:sldId id="421" r:id="rId88"/>
    <p:sldId id="422" r:id="rId89"/>
    <p:sldId id="417" r:id="rId90"/>
    <p:sldId id="424" r:id="rId91"/>
    <p:sldId id="426" r:id="rId92"/>
    <p:sldId id="425" r:id="rId93"/>
    <p:sldId id="427" r:id="rId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403" autoAdjust="0"/>
  </p:normalViewPr>
  <p:slideViewPr>
    <p:cSldViewPr snapToGrid="0">
      <p:cViewPr varScale="1">
        <p:scale>
          <a:sx n="64" d="100"/>
          <a:sy n="64" d="100"/>
        </p:scale>
        <p:origin x="1378" y="7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D9882-D7FC-42DB-B869-90673AE1F018}" type="datetimeFigureOut">
              <a:rPr lang="zh-CN" altLang="en-US" smtClean="0"/>
              <a:t>2024/11/4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8A545-E968-4C23-A515-92317C372F31}" type="slidenum">
              <a:rPr lang="zh-CN" altLang="en-US" smtClean="0"/>
              <a:t>‹#›</a:t>
            </a:fld>
            <a:endParaRPr lang="zh-CN" altLang="en-US"/>
          </a:p>
        </p:txBody>
      </p:sp>
    </p:spTree>
    <p:extLst>
      <p:ext uri="{BB962C8B-B14F-4D97-AF65-F5344CB8AC3E}">
        <p14:creationId xmlns:p14="http://schemas.microsoft.com/office/powerpoint/2010/main" val="254466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6B6232A5-B30E-418F-8D7D-69A117991D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A5B4FA5C-0785-4E57-B6E9-E15E44999A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2" name="灯片编号占位符 3">
            <a:extLst>
              <a:ext uri="{FF2B5EF4-FFF2-40B4-BE49-F238E27FC236}">
                <a16:creationId xmlns:a16="http://schemas.microsoft.com/office/drawing/2014/main" id="{0B14FDC4-BFB8-4E9C-8DA6-9F49B59BFB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C96902-FEEC-4E41-BFDA-3570FF8560A9}" type="slidenum">
              <a:rPr lang="zh-CN" altLang="en-US"/>
              <a:pPr/>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9C770E6E-A68D-4A57-BF3A-D2C3B6356D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04F321B3-8476-4F24-9D80-24021504CB46}"/>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en-US" altLang="zh-CN" dirty="0"/>
              <a:t>1.</a:t>
            </a:r>
            <a:r>
              <a:rPr lang="zh-CN" altLang="en-US" dirty="0"/>
              <a:t>通俗地讲，敏捷是指在软件的开发活动中，坚持一些基本原则，灵活运用各种方法，快速地开发出令客户满意的产品。</a:t>
            </a:r>
          </a:p>
          <a:p>
            <a:pPr>
              <a:defRPr/>
            </a:pPr>
            <a:r>
              <a:rPr lang="zh-CN" altLang="en-US" dirty="0"/>
              <a:t>敏捷是一种态度，是敏捷建模者们坚持的价值观、敏捷建模者们相信的原则、敏捷建模者们应用的实践组成的集合。</a:t>
            </a:r>
            <a:endParaRPr lang="en-US" altLang="zh-CN" dirty="0"/>
          </a:p>
          <a:p>
            <a:pPr>
              <a:defRPr/>
            </a:pPr>
            <a:r>
              <a:rPr lang="zh-CN" altLang="en-US" dirty="0"/>
              <a:t>大家根据这段话自己概述一下。</a:t>
            </a:r>
            <a:endParaRPr lang="en-US" altLang="zh-CN" dirty="0"/>
          </a:p>
          <a:p>
            <a:pPr>
              <a:defRPr/>
            </a:pPr>
            <a:r>
              <a:rPr lang="zh-CN" altLang="en-US" dirty="0"/>
              <a:t>同学答案参考</a:t>
            </a:r>
            <a:endParaRPr lang="en-US" altLang="zh-CN" dirty="0"/>
          </a:p>
          <a:p>
            <a:pPr>
              <a:defRPr/>
            </a:pPr>
            <a:r>
              <a:rPr lang="zh-CN" altLang="en-US" dirty="0"/>
              <a:t>普遍存在的变化是敏捷的基本动力，敏捷需要有效的响应变化，它鼓励在共利益者之间进行更便利的沟通和协作，强调可运行软件的快速交付。 </a:t>
            </a:r>
          </a:p>
          <a:p>
            <a:pPr>
              <a:defRPr/>
            </a:pPr>
            <a:r>
              <a:rPr lang="zh-CN" altLang="en-US" dirty="0"/>
              <a:t>敏捷允许项目团队调整并合理安排任务，理解易变性并制定计划。精简并维持最基本的工作产品，强调增量交付，快速提供可运行软件</a:t>
            </a:r>
          </a:p>
          <a:p>
            <a:pPr eaLnBrk="1" hangingPunct="1">
              <a:lnSpc>
                <a:spcPct val="150000"/>
              </a:lnSpc>
              <a:defRPr/>
            </a:pPr>
            <a:endParaRPr lang="en-US" altLang="zh-CN" dirty="0"/>
          </a:p>
          <a:p>
            <a:pPr>
              <a:defRPr/>
            </a:pPr>
            <a:endParaRPr lang="en-US" altLang="zh-CN" dirty="0"/>
          </a:p>
          <a:p>
            <a:pPr>
              <a:defRPr/>
            </a:pPr>
            <a:endParaRPr lang="zh-CN" altLang="en-US" dirty="0"/>
          </a:p>
        </p:txBody>
      </p:sp>
      <p:sp>
        <p:nvSpPr>
          <p:cNvPr id="16388" name="灯片编号占位符 3">
            <a:extLst>
              <a:ext uri="{FF2B5EF4-FFF2-40B4-BE49-F238E27FC236}">
                <a16:creationId xmlns:a16="http://schemas.microsoft.com/office/drawing/2014/main" id="{A6E52FCE-9C0B-4D92-80F3-1903D5ED81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3D0BA1-D932-4198-B8EE-EA8ACEF466F0}" type="slidenum">
              <a:rPr lang="zh-CN" altLang="en-US"/>
              <a:pPr/>
              <a:t>28</a:t>
            </a:fld>
            <a:endParaRPr lang="zh-CN" altLang="en-US"/>
          </a:p>
        </p:txBody>
      </p:sp>
    </p:spTree>
    <p:extLst>
      <p:ext uri="{BB962C8B-B14F-4D97-AF65-F5344CB8AC3E}">
        <p14:creationId xmlns:p14="http://schemas.microsoft.com/office/powerpoint/2010/main" val="242625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9C770E6E-A68D-4A57-BF3A-D2C3B6356D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04F321B3-8476-4F24-9D80-24021504CB46}"/>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a:defRPr/>
            </a:pPr>
            <a:r>
              <a:rPr lang="en-US" altLang="zh-CN" dirty="0"/>
              <a:t>2.</a:t>
            </a:r>
            <a:r>
              <a:rPr lang="zh-CN" altLang="en-US" dirty="0"/>
              <a:t>迭代过程允许开发团队在较短的时间内完成一个小范围的功能，并且在每个迭代结束后进行评估和反馈。这使得变更管理变得更加容易，</a:t>
            </a:r>
            <a:endParaRPr lang="en-US" altLang="zh-CN" dirty="0"/>
          </a:p>
          <a:p>
            <a:pPr>
              <a:defRPr/>
            </a:pPr>
            <a:endParaRPr lang="en-US" altLang="zh-CN" dirty="0"/>
          </a:p>
          <a:p>
            <a:pPr>
              <a:defRPr/>
            </a:pPr>
            <a:r>
              <a:rPr lang="zh-CN" altLang="en-US" dirty="0"/>
              <a:t>迭代计划关注的时间短、策划的依据比较确定，与里程碑控制不同，它以保证计划进度为首要目标，主要通过裁减</a:t>
            </a:r>
            <a:r>
              <a:rPr lang="en-US" altLang="zh-CN" dirty="0"/>
              <a:t>/</a:t>
            </a:r>
            <a:r>
              <a:rPr lang="zh-CN" altLang="en-US" dirty="0"/>
              <a:t>缩小迭代的任务范围，比如将任务推后到下次迭代，来跟上进度期限，本次迭代的执行结果，往往成为调整项目估计和策划下次迭代的经验参照和依据，更容易管理变更。</a:t>
            </a:r>
            <a:endParaRPr lang="en-US" altLang="zh-CN" dirty="0"/>
          </a:p>
          <a:p>
            <a:pPr>
              <a:defRPr/>
            </a:pPr>
            <a:endParaRPr lang="en-US" altLang="zh-CN" dirty="0"/>
          </a:p>
          <a:p>
            <a:pPr eaLnBrk="1" hangingPunct="1">
              <a:lnSpc>
                <a:spcPct val="150000"/>
              </a:lnSpc>
              <a:defRPr/>
            </a:pPr>
            <a:r>
              <a:rPr lang="zh-CN" altLang="en-US" dirty="0"/>
              <a:t>本章每个敏捷过程都是迭代的，</a:t>
            </a:r>
            <a:r>
              <a:rPr lang="zh-CN" altLang="zh-CN" dirty="0"/>
              <a:t>极限编程</a:t>
            </a:r>
            <a:r>
              <a:rPr lang="zh-CN" altLang="en-US" dirty="0"/>
              <a:t>、</a:t>
            </a:r>
            <a:r>
              <a:rPr lang="zh-CN" altLang="zh-CN" dirty="0"/>
              <a:t>自适应软件开发</a:t>
            </a:r>
            <a:r>
              <a:rPr lang="zh-CN" altLang="en-US" dirty="0"/>
              <a:t>、</a:t>
            </a:r>
            <a:r>
              <a:rPr lang="zh-CN" altLang="zh-CN" dirty="0"/>
              <a:t>动态系统开发</a:t>
            </a:r>
            <a:r>
              <a:rPr lang="zh-CN" altLang="en-US" dirty="0"/>
              <a:t>、</a:t>
            </a:r>
            <a:r>
              <a:rPr lang="en-US" altLang="zh-CN" dirty="0"/>
              <a:t>Scrum</a:t>
            </a:r>
            <a:r>
              <a:rPr lang="zh-CN" altLang="en-US" dirty="0"/>
              <a:t>、</a:t>
            </a:r>
            <a:r>
              <a:rPr lang="en-US" altLang="zh-CN" dirty="0"/>
              <a:t>Crystal</a:t>
            </a:r>
            <a:r>
              <a:rPr lang="zh-CN" altLang="en-US" dirty="0"/>
              <a:t>、</a:t>
            </a:r>
            <a:r>
              <a:rPr lang="zh-CN" altLang="zh-CN" dirty="0"/>
              <a:t>特征驱动开发</a:t>
            </a:r>
            <a:r>
              <a:rPr lang="zh-CN" altLang="en-US" dirty="0"/>
              <a:t>。</a:t>
            </a:r>
            <a:endParaRPr lang="en-US" altLang="zh-CN" dirty="0"/>
          </a:p>
          <a:p>
            <a:pPr eaLnBrk="1" hangingPunct="1">
              <a:lnSpc>
                <a:spcPct val="150000"/>
              </a:lnSpc>
              <a:defRPr/>
            </a:pPr>
            <a:endParaRPr lang="en-US" altLang="zh-CN" dirty="0"/>
          </a:p>
          <a:p>
            <a:pPr eaLnBrk="1" hangingPunct="1">
              <a:lnSpc>
                <a:spcPct val="150000"/>
              </a:lnSpc>
              <a:defRPr/>
            </a:pPr>
            <a:r>
              <a:rPr lang="zh-CN" altLang="en-US" dirty="0"/>
              <a:t>通常情况下，敏捷项目不会只用一次迭代就能完成，因为敏捷方法的核心是通过多个迭代不断改进和完善产品。使用一次迭代完成项目的情况不存在</a:t>
            </a:r>
            <a:endParaRPr lang="en-US" altLang="zh-CN" dirty="0"/>
          </a:p>
          <a:p>
            <a:pPr eaLnBrk="1" hangingPunct="1">
              <a:lnSpc>
                <a:spcPct val="150000"/>
              </a:lnSpc>
              <a:defRPr/>
            </a:pPr>
            <a:r>
              <a:rPr lang="zh-CN" altLang="en-US" dirty="0"/>
              <a:t>而且敏捷开发主要针对需求不明确或不稳定或变化比较快的项目，如果从这个角度看，一次迭代就能完成的项目，又是需求不明确的不稳定的变化的有敏捷思想的项目，这是矛盾的。</a:t>
            </a:r>
            <a:endParaRPr lang="en-US" altLang="zh-CN" dirty="0"/>
          </a:p>
          <a:p>
            <a:pPr>
              <a:defRPr/>
            </a:pPr>
            <a:endParaRPr lang="zh-CN" altLang="en-US" dirty="0"/>
          </a:p>
        </p:txBody>
      </p:sp>
      <p:sp>
        <p:nvSpPr>
          <p:cNvPr id="16388" name="灯片编号占位符 3">
            <a:extLst>
              <a:ext uri="{FF2B5EF4-FFF2-40B4-BE49-F238E27FC236}">
                <a16:creationId xmlns:a16="http://schemas.microsoft.com/office/drawing/2014/main" id="{A6E52FCE-9C0B-4D92-80F3-1903D5ED81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3D0BA1-D932-4198-B8EE-EA8ACEF466F0}" type="slidenum">
              <a:rPr lang="zh-CN" altLang="en-US"/>
              <a:pPr/>
              <a:t>29</a:t>
            </a:fld>
            <a:endParaRPr lang="zh-CN" altLang="en-US"/>
          </a:p>
        </p:txBody>
      </p:sp>
    </p:spTree>
    <p:extLst>
      <p:ext uri="{BB962C8B-B14F-4D97-AF65-F5344CB8AC3E}">
        <p14:creationId xmlns:p14="http://schemas.microsoft.com/office/powerpoint/2010/main" val="4012094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9C770E6E-A68D-4A57-BF3A-D2C3B6356D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04F321B3-8476-4F24-9D80-24021504CB46}"/>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en-US" altLang="zh-CN" dirty="0"/>
              <a:t>3.</a:t>
            </a:r>
            <a:r>
              <a:rPr lang="zh-CN" altLang="zh-CN" dirty="0"/>
              <a:t>用户故事：</a:t>
            </a:r>
          </a:p>
          <a:p>
            <a:pPr>
              <a:defRPr/>
            </a:pPr>
            <a:r>
              <a:rPr lang="zh-CN" altLang="zh-CN" dirty="0"/>
              <a:t>我作为一名借阅者</a:t>
            </a:r>
          </a:p>
          <a:p>
            <a:pPr>
              <a:defRPr/>
            </a:pPr>
            <a:r>
              <a:rPr lang="zh-CN" altLang="zh-CN" dirty="0"/>
              <a:t>我希望能够迅速找到我想借阅的书籍，或者在无明确目的的时候，在自己感兴趣的领域内寻找自己想看的书籍，并且能够马上知道借阅期限以及归还日期</a:t>
            </a:r>
          </a:p>
          <a:p>
            <a:pPr eaLnBrk="1" hangingPunct="1">
              <a:lnSpc>
                <a:spcPct val="150000"/>
              </a:lnSpc>
              <a:defRPr/>
            </a:pPr>
            <a:r>
              <a:rPr lang="zh-CN" altLang="en-US" dirty="0"/>
              <a:t>用户故事很多同学写成了用例的形式，两者是不同的，用户故事要做的是问题描述，“作为</a:t>
            </a:r>
            <a:r>
              <a:rPr lang="en-US" altLang="zh-CN" dirty="0"/>
              <a:t>……</a:t>
            </a:r>
            <a:r>
              <a:rPr lang="zh-CN" altLang="en-US" dirty="0"/>
              <a:t>（谁），我想要</a:t>
            </a:r>
            <a:r>
              <a:rPr lang="en-US" altLang="zh-CN" dirty="0"/>
              <a:t>……</a:t>
            </a:r>
            <a:br>
              <a:rPr lang="en-US" altLang="zh-CN" dirty="0"/>
            </a:br>
            <a:r>
              <a:rPr lang="zh-CN" altLang="en-US" dirty="0"/>
              <a:t>（做什么），为了</a:t>
            </a:r>
            <a:r>
              <a:rPr lang="en-US" altLang="zh-CN" dirty="0"/>
              <a:t>……</a:t>
            </a:r>
            <a:r>
              <a:rPr lang="zh-CN" altLang="en-US" dirty="0"/>
              <a:t>（为什么）”。</a:t>
            </a:r>
            <a:endParaRPr lang="en-US" altLang="zh-CN" b="1" dirty="0"/>
          </a:p>
          <a:p>
            <a:pPr eaLnBrk="1" hangingPunct="1">
              <a:lnSpc>
                <a:spcPct val="150000"/>
              </a:lnSpc>
              <a:defRPr/>
            </a:pPr>
            <a:endParaRPr lang="en-US" altLang="zh-CN" dirty="0"/>
          </a:p>
          <a:p>
            <a:pPr eaLnBrk="1" hangingPunct="1">
              <a:lnSpc>
                <a:spcPct val="150000"/>
              </a:lnSpc>
              <a:defRPr/>
            </a:pPr>
            <a:endParaRPr lang="en-US" altLang="zh-CN" dirty="0"/>
          </a:p>
          <a:p>
            <a:pPr>
              <a:defRPr/>
            </a:pPr>
            <a:endParaRPr lang="en-US" altLang="zh-CN" dirty="0"/>
          </a:p>
          <a:p>
            <a:pPr>
              <a:defRPr/>
            </a:pPr>
            <a:endParaRPr lang="zh-CN" altLang="en-US" dirty="0"/>
          </a:p>
        </p:txBody>
      </p:sp>
      <p:sp>
        <p:nvSpPr>
          <p:cNvPr id="16388" name="灯片编号占位符 3">
            <a:extLst>
              <a:ext uri="{FF2B5EF4-FFF2-40B4-BE49-F238E27FC236}">
                <a16:creationId xmlns:a16="http://schemas.microsoft.com/office/drawing/2014/main" id="{A6E52FCE-9C0B-4D92-80F3-1903D5ED81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3D0BA1-D932-4198-B8EE-EA8ACEF466F0}" type="slidenum">
              <a:rPr lang="zh-CN" altLang="en-US"/>
              <a:pPr/>
              <a:t>30</a:t>
            </a:fld>
            <a:endParaRPr lang="zh-CN" altLang="en-US"/>
          </a:p>
        </p:txBody>
      </p:sp>
    </p:spTree>
    <p:extLst>
      <p:ext uri="{BB962C8B-B14F-4D97-AF65-F5344CB8AC3E}">
        <p14:creationId xmlns:p14="http://schemas.microsoft.com/office/powerpoint/2010/main" val="1018970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9C770E6E-A68D-4A57-BF3A-D2C3B6356D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04F321B3-8476-4F24-9D80-24021504CB46}"/>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en-US" altLang="zh-CN" dirty="0"/>
              <a:t>3.</a:t>
            </a:r>
            <a:r>
              <a:rPr lang="zh-CN" altLang="zh-CN" dirty="0"/>
              <a:t>用户故事：</a:t>
            </a:r>
          </a:p>
          <a:p>
            <a:pPr>
              <a:defRPr/>
            </a:pPr>
            <a:r>
              <a:rPr lang="zh-CN" altLang="zh-CN" dirty="0"/>
              <a:t>我作为一名借阅者</a:t>
            </a:r>
          </a:p>
          <a:p>
            <a:pPr>
              <a:defRPr/>
            </a:pPr>
            <a:r>
              <a:rPr lang="zh-CN" altLang="zh-CN" dirty="0"/>
              <a:t>我希望能够迅速找到我想借阅的书籍，或者在无明确目的的时候，在自己感兴趣的领域内寻找自己想看的书籍，并且能够马上知道借阅期限以及归还日期</a:t>
            </a:r>
          </a:p>
          <a:p>
            <a:pPr eaLnBrk="1" hangingPunct="1">
              <a:lnSpc>
                <a:spcPct val="150000"/>
              </a:lnSpc>
              <a:defRPr/>
            </a:pPr>
            <a:r>
              <a:rPr lang="zh-CN" altLang="en-US" dirty="0"/>
              <a:t>用户故事很多同学写成了用例的形式，两者是不同的，用户故事要做的是问题描述，“作为</a:t>
            </a:r>
            <a:r>
              <a:rPr lang="en-US" altLang="zh-CN" dirty="0"/>
              <a:t>……</a:t>
            </a:r>
            <a:r>
              <a:rPr lang="zh-CN" altLang="en-US" dirty="0"/>
              <a:t>（谁），我想要</a:t>
            </a:r>
            <a:r>
              <a:rPr lang="en-US" altLang="zh-CN" dirty="0"/>
              <a:t>……</a:t>
            </a:r>
            <a:br>
              <a:rPr lang="en-US" altLang="zh-CN" dirty="0"/>
            </a:br>
            <a:r>
              <a:rPr lang="zh-CN" altLang="en-US" dirty="0"/>
              <a:t>（做什么），为了</a:t>
            </a:r>
            <a:r>
              <a:rPr lang="en-US" altLang="zh-CN" dirty="0"/>
              <a:t>……</a:t>
            </a:r>
            <a:r>
              <a:rPr lang="zh-CN" altLang="en-US" dirty="0"/>
              <a:t>（为什么）”。</a:t>
            </a:r>
            <a:endParaRPr lang="en-US" altLang="zh-CN" b="1" dirty="0"/>
          </a:p>
          <a:p>
            <a:pPr eaLnBrk="1" hangingPunct="1">
              <a:lnSpc>
                <a:spcPct val="150000"/>
              </a:lnSpc>
              <a:defRPr/>
            </a:pPr>
            <a:endParaRPr lang="en-US" altLang="zh-CN" dirty="0"/>
          </a:p>
          <a:p>
            <a:pPr eaLnBrk="1" hangingPunct="1">
              <a:lnSpc>
                <a:spcPct val="150000"/>
              </a:lnSpc>
              <a:defRPr/>
            </a:pPr>
            <a:endParaRPr lang="en-US" altLang="zh-CN" dirty="0"/>
          </a:p>
          <a:p>
            <a:pPr>
              <a:defRPr/>
            </a:pPr>
            <a:endParaRPr lang="en-US" altLang="zh-CN" dirty="0"/>
          </a:p>
          <a:p>
            <a:pPr>
              <a:defRPr/>
            </a:pPr>
            <a:endParaRPr lang="zh-CN" altLang="en-US" dirty="0"/>
          </a:p>
        </p:txBody>
      </p:sp>
      <p:sp>
        <p:nvSpPr>
          <p:cNvPr id="16388" name="灯片编号占位符 3">
            <a:extLst>
              <a:ext uri="{FF2B5EF4-FFF2-40B4-BE49-F238E27FC236}">
                <a16:creationId xmlns:a16="http://schemas.microsoft.com/office/drawing/2014/main" id="{A6E52FCE-9C0B-4D92-80F3-1903D5ED81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3D0BA1-D932-4198-B8EE-EA8ACEF466F0}" type="slidenum">
              <a:rPr lang="zh-CN" altLang="en-US"/>
              <a:pPr/>
              <a:t>32</a:t>
            </a:fld>
            <a:endParaRPr lang="zh-CN" altLang="en-US"/>
          </a:p>
        </p:txBody>
      </p:sp>
    </p:spTree>
    <p:extLst>
      <p:ext uri="{BB962C8B-B14F-4D97-AF65-F5344CB8AC3E}">
        <p14:creationId xmlns:p14="http://schemas.microsoft.com/office/powerpoint/2010/main" val="112195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9C770E6E-A68D-4A57-BF3A-D2C3B6356D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04F321B3-8476-4F24-9D80-24021504CB46}"/>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endParaRPr lang="zh-CN" altLang="en-US" dirty="0"/>
          </a:p>
        </p:txBody>
      </p:sp>
      <p:sp>
        <p:nvSpPr>
          <p:cNvPr id="16388" name="灯片编号占位符 3">
            <a:extLst>
              <a:ext uri="{FF2B5EF4-FFF2-40B4-BE49-F238E27FC236}">
                <a16:creationId xmlns:a16="http://schemas.microsoft.com/office/drawing/2014/main" id="{A6E52FCE-9C0B-4D92-80F3-1903D5ED81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3D0BA1-D932-4198-B8EE-EA8ACEF466F0}" type="slidenum">
              <a:rPr lang="zh-CN" altLang="en-US"/>
              <a:pPr/>
              <a:t>33</a:t>
            </a:fld>
            <a:endParaRPr lang="zh-CN" altLang="en-US"/>
          </a:p>
        </p:txBody>
      </p:sp>
    </p:spTree>
    <p:extLst>
      <p:ext uri="{BB962C8B-B14F-4D97-AF65-F5344CB8AC3E}">
        <p14:creationId xmlns:p14="http://schemas.microsoft.com/office/powerpoint/2010/main" val="3235966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9C770E6E-A68D-4A57-BF3A-D2C3B6356D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04F321B3-8476-4F24-9D80-24021504CB46}"/>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endParaRPr lang="zh-CN" altLang="en-US" dirty="0"/>
          </a:p>
        </p:txBody>
      </p:sp>
      <p:sp>
        <p:nvSpPr>
          <p:cNvPr id="16388" name="灯片编号占位符 3">
            <a:extLst>
              <a:ext uri="{FF2B5EF4-FFF2-40B4-BE49-F238E27FC236}">
                <a16:creationId xmlns:a16="http://schemas.microsoft.com/office/drawing/2014/main" id="{A6E52FCE-9C0B-4D92-80F3-1903D5ED81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3D0BA1-D932-4198-B8EE-EA8ACEF466F0}" type="slidenum">
              <a:rPr lang="zh-CN" altLang="en-US"/>
              <a:pPr/>
              <a:t>43</a:t>
            </a:fld>
            <a:endParaRPr lang="zh-CN" altLang="en-US"/>
          </a:p>
        </p:txBody>
      </p:sp>
    </p:spTree>
    <p:extLst>
      <p:ext uri="{BB962C8B-B14F-4D97-AF65-F5344CB8AC3E}">
        <p14:creationId xmlns:p14="http://schemas.microsoft.com/office/powerpoint/2010/main" val="3776687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D6CC7F88-FE47-485A-A77F-FB27E5314F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93ADF322-A24E-4B01-A6AC-3E95AE837B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1.</a:t>
            </a:r>
          </a:p>
          <a:p>
            <a:r>
              <a:rPr lang="zh-CN" altLang="en-US" dirty="0"/>
              <a:t>首先软件开发人员认为客户已经把需求说清楚了，但是大多数情况初步的需求都是模糊的。</a:t>
            </a:r>
          </a:p>
          <a:p>
            <a:r>
              <a:rPr lang="zh-CN" altLang="en-US" dirty="0"/>
              <a:t>其次工程的进度要求很紧迫，软件开发人员迫切希望投入到代码编写阶段。 </a:t>
            </a:r>
            <a:endParaRPr lang="en-US" altLang="zh-CN" dirty="0"/>
          </a:p>
          <a:p>
            <a:r>
              <a:rPr lang="zh-CN" altLang="en-US" dirty="0"/>
              <a:t>最后和客户沟通比较困难，使得大多数软件开发人员不重视需求工程。 </a:t>
            </a:r>
            <a:endParaRPr lang="en-US" altLang="zh-CN" dirty="0"/>
          </a:p>
          <a:p>
            <a:endParaRPr lang="en-US" altLang="zh-CN" dirty="0"/>
          </a:p>
          <a:p>
            <a:r>
              <a:rPr lang="zh-CN" altLang="en-US" dirty="0"/>
              <a:t>工期短、需求看起来比较明确的时候（比如作业），我们只是大体上对需求有一个认识，就跳过需求工程开始动手编码，结果对需求理解错误，导致返工。</a:t>
            </a:r>
            <a:endParaRPr lang="en-US" altLang="zh-CN" dirty="0"/>
          </a:p>
          <a:p>
            <a:endParaRPr lang="en-US" altLang="zh-CN" dirty="0"/>
          </a:p>
          <a:p>
            <a:r>
              <a:rPr lang="en-US" altLang="zh-CN" dirty="0"/>
              <a:t>2.</a:t>
            </a:r>
            <a:r>
              <a:rPr lang="zh-CN" altLang="en-US" dirty="0"/>
              <a:t>可以</a:t>
            </a:r>
            <a:r>
              <a:rPr lang="zh-CN" altLang="en-US" dirty="0">
                <a:latin typeface="宋体" panose="02010600030101010101" pitchFamily="2" charset="-122"/>
              </a:rPr>
              <a:t>集中于</a:t>
            </a:r>
            <a:r>
              <a:rPr lang="zh-CN" altLang="en-US" dirty="0">
                <a:solidFill>
                  <a:srgbClr val="FF0000"/>
                </a:solidFill>
                <a:latin typeface="宋体" panose="02010600030101010101" pitchFamily="2" charset="-122"/>
              </a:rPr>
              <a:t>客户和其他共利益者、整体目标、收益</a:t>
            </a:r>
            <a:r>
              <a:rPr lang="zh-CN" altLang="en-US" dirty="0">
                <a:latin typeface="宋体" panose="02010600030101010101" pitchFamily="2" charset="-122"/>
              </a:rPr>
              <a:t>：</a:t>
            </a:r>
            <a:endParaRPr lang="en-US" altLang="zh-CN" dirty="0">
              <a:latin typeface="宋体" panose="02010600030101010101" pitchFamily="2" charset="-122"/>
            </a:endParaRPr>
          </a:p>
          <a:p>
            <a:r>
              <a:rPr lang="zh-CN" altLang="en-US" dirty="0"/>
              <a:t>谁是这项工作的最初提出者？</a:t>
            </a:r>
            <a:endParaRPr lang="en-US" altLang="zh-CN" dirty="0"/>
          </a:p>
          <a:p>
            <a:r>
              <a:rPr lang="zh-CN" altLang="en-US" dirty="0"/>
              <a:t>谁将使用该解决方案</a:t>
            </a:r>
            <a:endParaRPr lang="en-US" altLang="zh-CN" dirty="0"/>
          </a:p>
          <a:p>
            <a:r>
              <a:rPr lang="zh-CN" altLang="en-US" dirty="0"/>
              <a:t>成功的解决方案将带来什么样的经济效益？</a:t>
            </a:r>
            <a:endParaRPr lang="en-US" altLang="zh-CN" dirty="0"/>
          </a:p>
          <a:p>
            <a:r>
              <a:rPr lang="zh-CN" altLang="en-US" dirty="0"/>
              <a:t>存在别的解决方法吗？</a:t>
            </a:r>
            <a:endParaRPr lang="en-US" altLang="zh-CN" dirty="0"/>
          </a:p>
          <a:p>
            <a:endParaRPr lang="zh-CN" altLang="en-US" dirty="0"/>
          </a:p>
          <a:p>
            <a:endParaRPr lang="zh-CN" altLang="en-US" dirty="0"/>
          </a:p>
        </p:txBody>
      </p:sp>
      <p:sp>
        <p:nvSpPr>
          <p:cNvPr id="19460" name="灯片编号占位符 3">
            <a:extLst>
              <a:ext uri="{FF2B5EF4-FFF2-40B4-BE49-F238E27FC236}">
                <a16:creationId xmlns:a16="http://schemas.microsoft.com/office/drawing/2014/main" id="{15D5A8E1-1EAF-4CB4-A067-2B727ADDD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E9E679-F04C-47B8-A76A-99EEF09016DB}" type="slidenum">
              <a:rPr lang="zh-CN" altLang="en-US"/>
              <a:pPr/>
              <a:t>49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52920F7F-51FB-476C-BDF6-6A558511A8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0E944451-F900-4FCC-8B7A-FB4F94CBB3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508" name="灯片编号占位符 3">
            <a:extLst>
              <a:ext uri="{FF2B5EF4-FFF2-40B4-BE49-F238E27FC236}">
                <a16:creationId xmlns:a16="http://schemas.microsoft.com/office/drawing/2014/main" id="{3298CF54-3DA0-406A-8F79-AD587575B0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8AC34CC-E221-4632-92C2-6A69B9AAE5F8}" type="slidenum">
              <a:rPr lang="zh-CN" altLang="en-US"/>
              <a:pPr/>
              <a:t>50</a:t>
            </a:fld>
            <a:endParaRPr lang="zh-CN" altLang="en-US"/>
          </a:p>
        </p:txBody>
      </p:sp>
    </p:spTree>
    <p:extLst>
      <p:ext uri="{BB962C8B-B14F-4D97-AF65-F5344CB8AC3E}">
        <p14:creationId xmlns:p14="http://schemas.microsoft.com/office/powerpoint/2010/main" val="271636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F7B23F6A-54F6-459C-91E8-7377546C48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41986" name="备注占位符 2">
            <a:extLst>
              <a:ext uri="{FF2B5EF4-FFF2-40B4-BE49-F238E27FC236}">
                <a16:creationId xmlns:a16="http://schemas.microsoft.com/office/drawing/2014/main" id="{9D76E46F-8E73-4D02-90CC-B12C59352394}"/>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1987" name="灯片编号占位符 3">
            <a:extLst>
              <a:ext uri="{FF2B5EF4-FFF2-40B4-BE49-F238E27FC236}">
                <a16:creationId xmlns:a16="http://schemas.microsoft.com/office/drawing/2014/main" id="{68928292-A4C7-478B-A129-50EFEB1E2C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6F1E43-749C-430E-BDA4-0A30DAFFA92A}" type="slidenum">
              <a:rPr lang="zh-CN" altLang="en-US"/>
              <a:pPr/>
              <a:t>52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BF4DC6E9-95CA-49FF-8C4F-C994E592D47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44034" name="备注占位符 2">
            <a:extLst>
              <a:ext uri="{FF2B5EF4-FFF2-40B4-BE49-F238E27FC236}">
                <a16:creationId xmlns:a16="http://schemas.microsoft.com/office/drawing/2014/main" id="{08CD5857-EE84-40CA-B0D4-E19AE2E82418}"/>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4035" name="灯片编号占位符 3">
            <a:extLst>
              <a:ext uri="{FF2B5EF4-FFF2-40B4-BE49-F238E27FC236}">
                <a16:creationId xmlns:a16="http://schemas.microsoft.com/office/drawing/2014/main" id="{4605501C-5684-42FD-BA47-E863077870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CF446DD-9DBE-40BD-A9EE-93A9182E77F7}" type="slidenum">
              <a:rPr lang="zh-CN" altLang="en-US"/>
              <a:pPr/>
              <a:t>53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C142AB8C-A6BB-4EDE-8679-B94395B943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85519180-C0B8-4017-80C0-E172CBE7ED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DBCDBC13-E8D5-41F1-B3B9-6FDB37BDBF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632ADE1-0DB0-4264-A14E-D5BCA3DA3418}" type="slidenum">
              <a:rPr lang="zh-CN" altLang="en-US"/>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、数据流图采用分层的形式来描述系统数据流向，每一层次都代表了系统数据流向的一个抽象水平，层次越高，数据流向越抽象。高层次的</a:t>
            </a:r>
            <a:r>
              <a:rPr lang="en-US" altLang="zh-CN" dirty="0"/>
              <a:t>DFD</a:t>
            </a:r>
            <a:r>
              <a:rPr lang="zh-CN" altLang="en-US" dirty="0"/>
              <a:t>图中处理可以进一步分解为低层次、更详细的</a:t>
            </a:r>
            <a:r>
              <a:rPr lang="en-US" altLang="zh-CN" dirty="0"/>
              <a:t>DFD</a:t>
            </a:r>
            <a:r>
              <a:rPr lang="zh-CN" altLang="en-US" dirty="0"/>
              <a:t>图。</a:t>
            </a:r>
            <a:endParaRPr lang="en-US" altLang="zh-CN" dirty="0"/>
          </a:p>
          <a:p>
            <a:r>
              <a:rPr lang="zh-CN" altLang="en-US" dirty="0"/>
              <a:t>这里要注意的是，顶层图就是</a:t>
            </a:r>
            <a:r>
              <a:rPr lang="en-US" altLang="zh-CN" dirty="0"/>
              <a:t>0</a:t>
            </a:r>
            <a:r>
              <a:rPr lang="zh-CN" altLang="en-US" dirty="0"/>
              <a:t>层图，只是不同教材的说法不同。</a:t>
            </a:r>
          </a:p>
          <a:p>
            <a:endParaRPr lang="zh-CN" altLang="en-US" dirty="0"/>
          </a:p>
        </p:txBody>
      </p:sp>
      <p:sp>
        <p:nvSpPr>
          <p:cNvPr id="4" name="灯片编号占位符 3"/>
          <p:cNvSpPr>
            <a:spLocks noGrp="1"/>
          </p:cNvSpPr>
          <p:nvPr>
            <p:ph type="sldNum" sz="quarter" idx="5"/>
          </p:nvPr>
        </p:nvSpPr>
        <p:spPr/>
        <p:txBody>
          <a:bodyPr/>
          <a:lstStyle/>
          <a:p>
            <a:fld id="{FD08A545-E968-4C23-A515-92317C372F31}" type="slidenum">
              <a:rPr lang="zh-CN" altLang="en-US" smtClean="0"/>
              <a:t>54</a:t>
            </a:fld>
            <a:endParaRPr lang="zh-CN" altLang="en-US"/>
          </a:p>
        </p:txBody>
      </p:sp>
    </p:spTree>
    <p:extLst>
      <p:ext uri="{BB962C8B-B14F-4D97-AF65-F5344CB8AC3E}">
        <p14:creationId xmlns:p14="http://schemas.microsoft.com/office/powerpoint/2010/main" val="206995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、数据流图采用分层的形式来描述系统数据流向，每一层次都代表了系统数据流向的一个抽象水平，层次越高，数据流向越抽象。高层次的</a:t>
            </a:r>
            <a:r>
              <a:rPr lang="en-US" altLang="zh-CN" dirty="0"/>
              <a:t>DFD</a:t>
            </a:r>
            <a:r>
              <a:rPr lang="zh-CN" altLang="en-US" dirty="0"/>
              <a:t>图中处理可以进一步分解为低层次、更详细的</a:t>
            </a:r>
            <a:r>
              <a:rPr lang="en-US" altLang="zh-CN" dirty="0"/>
              <a:t>DFD</a:t>
            </a:r>
            <a:r>
              <a:rPr lang="zh-CN" altLang="en-US" dirty="0"/>
              <a:t>图。</a:t>
            </a:r>
            <a:endParaRPr lang="en-US" altLang="zh-CN" dirty="0"/>
          </a:p>
          <a:p>
            <a:r>
              <a:rPr lang="zh-CN" altLang="en-US" dirty="0"/>
              <a:t>这里要注意的是，顶层图就是</a:t>
            </a:r>
            <a:r>
              <a:rPr lang="en-US" altLang="zh-CN" dirty="0"/>
              <a:t>0</a:t>
            </a:r>
            <a:r>
              <a:rPr lang="zh-CN" altLang="en-US" dirty="0"/>
              <a:t>层图，只是不同教材的说法不同。</a:t>
            </a:r>
          </a:p>
          <a:p>
            <a:endParaRPr lang="zh-CN" altLang="en-US" dirty="0"/>
          </a:p>
        </p:txBody>
      </p:sp>
      <p:sp>
        <p:nvSpPr>
          <p:cNvPr id="4" name="灯片编号占位符 3"/>
          <p:cNvSpPr>
            <a:spLocks noGrp="1"/>
          </p:cNvSpPr>
          <p:nvPr>
            <p:ph type="sldNum" sz="quarter" idx="5"/>
          </p:nvPr>
        </p:nvSpPr>
        <p:spPr/>
        <p:txBody>
          <a:bodyPr/>
          <a:lstStyle/>
          <a:p>
            <a:fld id="{FD08A545-E968-4C23-A515-92317C372F31}" type="slidenum">
              <a:rPr lang="zh-CN" altLang="en-US" smtClean="0"/>
              <a:t>55</a:t>
            </a:fld>
            <a:endParaRPr lang="zh-CN" altLang="en-US"/>
          </a:p>
        </p:txBody>
      </p:sp>
    </p:spTree>
    <p:extLst>
      <p:ext uri="{BB962C8B-B14F-4D97-AF65-F5344CB8AC3E}">
        <p14:creationId xmlns:p14="http://schemas.microsoft.com/office/powerpoint/2010/main" val="3138618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a:extLst>
              <a:ext uri="{FF2B5EF4-FFF2-40B4-BE49-F238E27FC236}">
                <a16:creationId xmlns:a16="http://schemas.microsoft.com/office/drawing/2014/main" id="{A9C6D7EA-8290-46B3-8404-93D474B48FC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0178" name="备注占位符 2">
            <a:extLst>
              <a:ext uri="{FF2B5EF4-FFF2-40B4-BE49-F238E27FC236}">
                <a16:creationId xmlns:a16="http://schemas.microsoft.com/office/drawing/2014/main" id="{7E81D14F-6BBE-4D6F-AC55-A3C85B9A43DC}"/>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0179" name="灯片编号占位符 3">
            <a:extLst>
              <a:ext uri="{FF2B5EF4-FFF2-40B4-BE49-F238E27FC236}">
                <a16:creationId xmlns:a16="http://schemas.microsoft.com/office/drawing/2014/main" id="{C010BAB9-4DCE-4808-95B7-AC5050587A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6492CD-C61B-40C4-AD96-71473526C47E}" type="slidenum">
              <a:rPr lang="zh-CN" altLang="en-US"/>
              <a:pPr/>
              <a:t>57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a:extLst>
              <a:ext uri="{FF2B5EF4-FFF2-40B4-BE49-F238E27FC236}">
                <a16:creationId xmlns:a16="http://schemas.microsoft.com/office/drawing/2014/main" id="{C0AE91BE-66D0-4A2D-B10E-B700F981CE8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 name="备注占位符 2">
            <a:extLst>
              <a:ext uri="{FF2B5EF4-FFF2-40B4-BE49-F238E27FC236}">
                <a16:creationId xmlns:a16="http://schemas.microsoft.com/office/drawing/2014/main" id="{FB3B589A-AAE5-467F-AC3A-3C4CD47DBF3E}"/>
              </a:ext>
            </a:extLst>
          </p:cNvPr>
          <p:cNvSpPr>
            <a:spLocks noGrp="1"/>
          </p:cNvSpPr>
          <p:nvPr>
            <p:ph type="body" idx="1"/>
          </p:nvPr>
        </p:nvSpPr>
        <p:spPr/>
        <p:txBody>
          <a:bodyPr>
            <a:normAutofit fontScale="47500" lnSpcReduction="20000"/>
          </a:bodyPr>
          <a:lstStyle/>
          <a:p>
            <a:pPr algn="just">
              <a:lnSpc>
                <a:spcPts val="2600"/>
              </a:lnSpc>
              <a:defRPr/>
            </a:pPr>
            <a:r>
              <a:rPr lang="zh-CN" altLang="en-US" b="1" dirty="0"/>
              <a:t>（</a:t>
            </a:r>
            <a:r>
              <a:rPr lang="en-US" altLang="zh-CN" b="1" dirty="0"/>
              <a:t>1</a:t>
            </a:r>
            <a:r>
              <a:rPr lang="zh-CN" altLang="en-US" b="1" dirty="0"/>
              <a:t>）识别系统的输入和输出，画出顶层图</a:t>
            </a:r>
          </a:p>
          <a:p>
            <a:pPr algn="just">
              <a:lnSpc>
                <a:spcPts val="2600"/>
              </a:lnSpc>
              <a:defRPr/>
            </a:pPr>
            <a:r>
              <a:rPr lang="zh-CN" altLang="en-US" dirty="0"/>
              <a:t>即确定系统的边界。在系统分析初期，系统的功能需求等还不很明确，为了防止遗漏，不妨先将范围定得大一些。系统边界确定后，那么越过边界的数据流就是系统的输入或输出，将输入与输出用加工符号连接起来</a:t>
            </a:r>
            <a:r>
              <a:rPr lang="en-US" altLang="zh-CN" dirty="0"/>
              <a:t>,</a:t>
            </a:r>
            <a:r>
              <a:rPr lang="zh-CN" altLang="en-US" dirty="0"/>
              <a:t>并加上输入数据来源和输出数据去向就形成了顶层图。</a:t>
            </a:r>
          </a:p>
          <a:p>
            <a:pPr algn="just">
              <a:lnSpc>
                <a:spcPts val="2600"/>
              </a:lnSpc>
              <a:defRPr/>
            </a:pPr>
            <a:r>
              <a:rPr lang="zh-CN" altLang="en-US" b="1" dirty="0"/>
              <a:t>（</a:t>
            </a:r>
            <a:r>
              <a:rPr lang="en-US" altLang="zh-CN" b="1" dirty="0"/>
              <a:t>2</a:t>
            </a:r>
            <a:r>
              <a:rPr lang="zh-CN" altLang="en-US" b="1" dirty="0"/>
              <a:t>）画系统内部的数据流、加工与文件</a:t>
            </a:r>
            <a:r>
              <a:rPr lang="en-US" altLang="zh-CN" b="1" dirty="0"/>
              <a:t>,</a:t>
            </a:r>
            <a:r>
              <a:rPr lang="zh-CN" altLang="en-US" b="1" dirty="0"/>
              <a:t>画出一级细化图</a:t>
            </a:r>
          </a:p>
          <a:p>
            <a:pPr algn="just">
              <a:lnSpc>
                <a:spcPts val="2600"/>
              </a:lnSpc>
              <a:defRPr/>
            </a:pPr>
            <a:r>
              <a:rPr lang="zh-CN" altLang="en-US" dirty="0"/>
              <a:t>从系统输入端到输出端</a:t>
            </a:r>
            <a:r>
              <a:rPr lang="en-US" altLang="zh-CN" dirty="0"/>
              <a:t>(</a:t>
            </a:r>
            <a:r>
              <a:rPr lang="zh-CN" altLang="en-US" dirty="0"/>
              <a:t>也可反之</a:t>
            </a:r>
            <a:r>
              <a:rPr lang="en-US" altLang="zh-CN" dirty="0"/>
              <a:t>)</a:t>
            </a:r>
            <a:r>
              <a:rPr lang="zh-CN" altLang="en-US" dirty="0"/>
              <a:t>，逐步用数据流和加工连接起来，当数据流的组成或值发生变化时，就在该处画一个“加工”符号。</a:t>
            </a:r>
          </a:p>
          <a:p>
            <a:pPr algn="just">
              <a:lnSpc>
                <a:spcPts val="2600"/>
              </a:lnSpc>
              <a:defRPr/>
            </a:pPr>
            <a:r>
              <a:rPr lang="zh-CN" altLang="en-US" dirty="0"/>
              <a:t>画数据流图时还应同时画上文件，以反映各种数据的存贮处，并表明数据流是流入还是流出文件。</a:t>
            </a:r>
          </a:p>
          <a:p>
            <a:pPr algn="just">
              <a:lnSpc>
                <a:spcPts val="2600"/>
              </a:lnSpc>
              <a:defRPr/>
            </a:pPr>
            <a:r>
              <a:rPr lang="zh-CN" altLang="en-US" dirty="0"/>
              <a:t>最后，再回过头来检查系统的边界，补上遗漏但有用的输入输出数据流，删去那些没被系统使用的数据流。</a:t>
            </a:r>
          </a:p>
          <a:p>
            <a:pPr algn="just">
              <a:lnSpc>
                <a:spcPts val="2600"/>
              </a:lnSpc>
              <a:defRPr/>
            </a:pPr>
            <a:r>
              <a:rPr lang="zh-CN" altLang="en-US" b="1" dirty="0"/>
              <a:t>（</a:t>
            </a:r>
            <a:r>
              <a:rPr lang="en-US" altLang="zh-CN" b="1" dirty="0"/>
              <a:t>3</a:t>
            </a:r>
            <a:r>
              <a:rPr lang="zh-CN" altLang="en-US" b="1" dirty="0"/>
              <a:t>）加工的进一步分解，画出二级细化图</a:t>
            </a:r>
          </a:p>
          <a:p>
            <a:pPr algn="just">
              <a:lnSpc>
                <a:spcPts val="2600"/>
              </a:lnSpc>
              <a:defRPr/>
            </a:pPr>
            <a:r>
              <a:rPr lang="zh-CN" altLang="en-US" dirty="0"/>
              <a:t>同样运用“由外向里”方式对每个加工进行分析，如果在该加工内部还有数据流，则可将该加工分成若干个子加工，并用一些数据流把子加工联接起来，即可画出二级细化图。二级细化图可在一级细化图的基础上画出，也可单独画出该加工的二级细化图，二级细化图也称为该加工的子图。</a:t>
            </a:r>
          </a:p>
          <a:p>
            <a:pPr>
              <a:defRPr/>
            </a:pPr>
            <a:endParaRPr lang="zh-CN" altLang="en-US" dirty="0"/>
          </a:p>
        </p:txBody>
      </p:sp>
      <p:sp>
        <p:nvSpPr>
          <p:cNvPr id="52227" name="灯片编号占位符 3">
            <a:extLst>
              <a:ext uri="{FF2B5EF4-FFF2-40B4-BE49-F238E27FC236}">
                <a16:creationId xmlns:a16="http://schemas.microsoft.com/office/drawing/2014/main" id="{62D8B630-D541-48A7-9F2A-A5AC97E2E6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C2FA9D2-71D3-4571-8DE4-8063E9D310E7}" type="slidenum">
              <a:rPr lang="zh-CN" altLang="en-US"/>
              <a:pPr/>
              <a:t>58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52920F7F-51FB-476C-BDF6-6A558511A8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0E944451-F900-4FCC-8B7A-FB4F94CBB3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508" name="灯片编号占位符 3">
            <a:extLst>
              <a:ext uri="{FF2B5EF4-FFF2-40B4-BE49-F238E27FC236}">
                <a16:creationId xmlns:a16="http://schemas.microsoft.com/office/drawing/2014/main" id="{3298CF54-3DA0-406A-8F79-AD587575B0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8AC34CC-E221-4632-92C2-6A69B9AAE5F8}" type="slidenum">
              <a:rPr lang="zh-CN" altLang="en-US"/>
              <a:pPr/>
              <a:t>67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136C169E-C9AD-41A6-9F4F-539B8A2F2A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DFF3CD65-6FD7-4277-A6E1-496C5A9414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结构化英语</a:t>
            </a:r>
            <a:endParaRPr lang="en-US" altLang="zh-CN"/>
          </a:p>
          <a:p>
            <a:endParaRPr lang="zh-CN" altLang="en-US"/>
          </a:p>
        </p:txBody>
      </p:sp>
      <p:sp>
        <p:nvSpPr>
          <p:cNvPr id="26628" name="灯片编号占位符 3">
            <a:extLst>
              <a:ext uri="{FF2B5EF4-FFF2-40B4-BE49-F238E27FC236}">
                <a16:creationId xmlns:a16="http://schemas.microsoft.com/office/drawing/2014/main" id="{0C0C871C-6DD5-46E1-BD64-6398FC6766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78236D1-88B9-41BF-B5EC-63C167DACA63}" type="slidenum">
              <a:rPr lang="zh-CN" altLang="en-US"/>
              <a:pPr/>
              <a:t>69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136C169E-C9AD-41A6-9F4F-539B8A2F2A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DFF3CD65-6FD7-4277-A6E1-496C5A9414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结构化英语</a:t>
            </a:r>
            <a:endParaRPr lang="en-US" altLang="zh-CN"/>
          </a:p>
          <a:p>
            <a:endParaRPr lang="zh-CN" altLang="en-US"/>
          </a:p>
        </p:txBody>
      </p:sp>
      <p:sp>
        <p:nvSpPr>
          <p:cNvPr id="26628" name="灯片编号占位符 3">
            <a:extLst>
              <a:ext uri="{FF2B5EF4-FFF2-40B4-BE49-F238E27FC236}">
                <a16:creationId xmlns:a16="http://schemas.microsoft.com/office/drawing/2014/main" id="{0C0C871C-6DD5-46E1-BD64-6398FC6766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78236D1-88B9-41BF-B5EC-63C167DACA63}" type="slidenum">
              <a:rPr lang="zh-CN" altLang="en-US"/>
              <a:pPr/>
              <a:t>73</a:t>
            </a:fld>
            <a:endParaRPr lang="zh-CN" altLang="en-US"/>
          </a:p>
        </p:txBody>
      </p:sp>
    </p:spTree>
    <p:extLst>
      <p:ext uri="{BB962C8B-B14F-4D97-AF65-F5344CB8AC3E}">
        <p14:creationId xmlns:p14="http://schemas.microsoft.com/office/powerpoint/2010/main" val="1436206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a:extLst>
              <a:ext uri="{FF2B5EF4-FFF2-40B4-BE49-F238E27FC236}">
                <a16:creationId xmlns:a16="http://schemas.microsoft.com/office/drawing/2014/main" id="{689C4D05-C80D-4B88-ABA9-3CEB27F9EB5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0482" name="备注占位符 2">
            <a:extLst>
              <a:ext uri="{FF2B5EF4-FFF2-40B4-BE49-F238E27FC236}">
                <a16:creationId xmlns:a16="http://schemas.microsoft.com/office/drawing/2014/main" id="{7A42EB57-0967-433C-A86C-C55B2D530A3A}"/>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先来回顾一下用例图</a:t>
            </a:r>
            <a:endParaRPr lang="en-US" altLang="zh-CN" dirty="0"/>
          </a:p>
          <a:p>
            <a:r>
              <a:rPr lang="zh-CN" altLang="en-US" dirty="0"/>
              <a:t>参与者不是特指人，因此参与者可以是人，可以是事物，也可以是时间或其他系统等等。还有一点要注意的是，参与者不是指人或事物本身，。。。。</a:t>
            </a:r>
          </a:p>
        </p:txBody>
      </p:sp>
      <p:sp>
        <p:nvSpPr>
          <p:cNvPr id="20483" name="灯片编号占位符 3">
            <a:extLst>
              <a:ext uri="{FF2B5EF4-FFF2-40B4-BE49-F238E27FC236}">
                <a16:creationId xmlns:a16="http://schemas.microsoft.com/office/drawing/2014/main" id="{AA5C9D91-5CDA-4784-802B-1AEC83216D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168CA65-5807-4694-8492-A9EF763EC2E3}" type="slidenum">
              <a:rPr lang="zh-CN" altLang="en-US"/>
              <a:pPr/>
              <a:t>78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a:extLst>
              <a:ext uri="{FF2B5EF4-FFF2-40B4-BE49-F238E27FC236}">
                <a16:creationId xmlns:a16="http://schemas.microsoft.com/office/drawing/2014/main" id="{35B32663-5A65-4F93-A1C2-12A8648F1C2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2530" name="备注占位符 2">
            <a:extLst>
              <a:ext uri="{FF2B5EF4-FFF2-40B4-BE49-F238E27FC236}">
                <a16:creationId xmlns:a16="http://schemas.microsoft.com/office/drawing/2014/main" id="{F81F0D66-ED6D-45AF-90AF-54A7E95F763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。。。可以这样理解，用例就是参与者想要系统做的事情。</a:t>
            </a:r>
          </a:p>
        </p:txBody>
      </p:sp>
      <p:sp>
        <p:nvSpPr>
          <p:cNvPr id="22531" name="灯片编号占位符 3">
            <a:extLst>
              <a:ext uri="{FF2B5EF4-FFF2-40B4-BE49-F238E27FC236}">
                <a16:creationId xmlns:a16="http://schemas.microsoft.com/office/drawing/2014/main" id="{B51B5984-066C-4570-B250-15B084C7B01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D1865D-F5D2-4B0C-84AC-A11807283492}" type="slidenum">
              <a:rPr lang="zh-CN" altLang="en-US"/>
              <a:pPr/>
              <a:t>79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a:extLst>
              <a:ext uri="{FF2B5EF4-FFF2-40B4-BE49-F238E27FC236}">
                <a16:creationId xmlns:a16="http://schemas.microsoft.com/office/drawing/2014/main" id="{6E7D3E46-6B23-454A-AA9F-CC46BC7209E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4578" name="备注占位符 2">
            <a:extLst>
              <a:ext uri="{FF2B5EF4-FFF2-40B4-BE49-F238E27FC236}">
                <a16:creationId xmlns:a16="http://schemas.microsoft.com/office/drawing/2014/main" id="{728BF211-F76D-41A2-9983-FC28DE933F3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4579" name="灯片编号占位符 3">
            <a:extLst>
              <a:ext uri="{FF2B5EF4-FFF2-40B4-BE49-F238E27FC236}">
                <a16:creationId xmlns:a16="http://schemas.microsoft.com/office/drawing/2014/main" id="{F356AB3B-36DD-4AA0-ADC0-7FF037218F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A2D43EF-6A89-4FDB-AC22-C8E79F71E8A8}" type="slidenum">
              <a:rPr lang="zh-CN" altLang="en-US"/>
              <a:pPr/>
              <a:t>80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E49FD02F-D680-4BF4-B6B8-A4602E79B6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8BA185C2-04BC-4DAD-A7E5-4C46BDA703BF}"/>
              </a:ext>
            </a:extLst>
          </p:cNvPr>
          <p:cNvSpPr>
            <a:spLocks noGrp="1"/>
          </p:cNvSpPr>
          <p:nvPr>
            <p:ph type="body" idx="1"/>
          </p:nvPr>
        </p:nvSpPr>
        <p:spPr/>
        <p:txBody>
          <a:bodyPr>
            <a:normAutofit fontScale="40000" lnSpcReduction="20000"/>
          </a:bodyPr>
          <a:lstStyle/>
          <a:p>
            <a:pPr>
              <a:defRPr/>
            </a:pPr>
            <a:r>
              <a:rPr lang="en-US" altLang="zh-CN" dirty="0"/>
              <a:t>1.</a:t>
            </a:r>
            <a:r>
              <a:rPr lang="zh-CN" altLang="en-US" dirty="0"/>
              <a:t>瀑布模型也称为是线性模型，</a:t>
            </a:r>
          </a:p>
          <a:p>
            <a:pPr>
              <a:defRPr/>
            </a:pPr>
            <a:r>
              <a:rPr lang="zh-CN" altLang="en-US" dirty="0"/>
              <a:t>通常在对一个已有系统进行明确定义的适应性调整和增强的时候，</a:t>
            </a:r>
          </a:p>
          <a:p>
            <a:pPr>
              <a:defRPr/>
            </a:pPr>
            <a:r>
              <a:rPr lang="zh-CN" altLang="en-US" dirty="0"/>
              <a:t>对于一个新的项目，需求必须是准确定义和相对稳定的，这些时候会采用瀑布模型。</a:t>
            </a:r>
            <a:endParaRPr lang="en-US" altLang="zh-CN" dirty="0"/>
          </a:p>
          <a:p>
            <a:pPr>
              <a:defRPr/>
            </a:pPr>
            <a:r>
              <a:rPr lang="zh-CN" altLang="zh-CN" dirty="0"/>
              <a:t>例</a:t>
            </a:r>
            <a:r>
              <a:rPr lang="en-US" altLang="zh-CN" dirty="0"/>
              <a:t>1</a:t>
            </a:r>
            <a:r>
              <a:rPr lang="zh-CN" altLang="zh-CN" dirty="0"/>
              <a:t>：学生选课系统。</a:t>
            </a:r>
          </a:p>
          <a:p>
            <a:pPr>
              <a:defRPr/>
            </a:pPr>
            <a:r>
              <a:rPr lang="zh-CN" altLang="zh-CN" dirty="0"/>
              <a:t>系统的需求非常明确和稳定，就是学生能成功退选课并且不能造成课与课的时间冲突。而且系统管理员可以增减修改课程信息。</a:t>
            </a:r>
          </a:p>
          <a:p>
            <a:pPr>
              <a:defRPr/>
            </a:pPr>
            <a:r>
              <a:rPr lang="zh-CN" altLang="zh-CN" dirty="0"/>
              <a:t>例</a:t>
            </a:r>
            <a:r>
              <a:rPr lang="en-US" altLang="zh-CN" dirty="0"/>
              <a:t>2</a:t>
            </a:r>
            <a:r>
              <a:rPr lang="zh-CN" altLang="zh-CN" dirty="0"/>
              <a:t>：图书管理与借阅系统。</a:t>
            </a:r>
          </a:p>
          <a:p>
            <a:pPr>
              <a:defRPr/>
            </a:pPr>
            <a:r>
              <a:rPr lang="zh-CN" altLang="zh-CN" dirty="0"/>
              <a:t>系统的需求是借阅者可以在系统中找到自己所需要的书籍并实现借阅，而且可以通过系统进行还书的操作。而且系统管理员可以查找到借阅时间超时的借阅者或进行一些相关的处理操作。</a:t>
            </a:r>
          </a:p>
          <a:p>
            <a:pPr>
              <a:defRPr/>
            </a:pPr>
            <a:r>
              <a:rPr lang="zh-CN" altLang="zh-CN" dirty="0"/>
              <a:t>例</a:t>
            </a:r>
            <a:r>
              <a:rPr lang="en-US" altLang="zh-CN" dirty="0"/>
              <a:t>3</a:t>
            </a:r>
            <a:r>
              <a:rPr lang="zh-CN" altLang="zh-CN" dirty="0"/>
              <a:t>：学生成绩管理系统</a:t>
            </a:r>
          </a:p>
          <a:p>
            <a:pPr>
              <a:defRPr/>
            </a:pPr>
            <a:r>
              <a:rPr lang="zh-CN" altLang="zh-CN" dirty="0"/>
              <a:t>系统的需求是教师可以录入、修改学生的成绩，学生能够查看自己各科的成绩，系统需求也非常明确。</a:t>
            </a:r>
          </a:p>
          <a:p>
            <a:pPr>
              <a:defRPr/>
            </a:pPr>
            <a:endParaRPr lang="en-US" altLang="zh-CN" dirty="0"/>
          </a:p>
          <a:p>
            <a:pPr>
              <a:defRPr/>
            </a:pPr>
            <a:r>
              <a:rPr lang="en-US" altLang="zh-CN" dirty="0"/>
              <a:t>2.</a:t>
            </a:r>
            <a:r>
              <a:rPr lang="zh-CN" altLang="en-US" dirty="0"/>
              <a:t>原型通常在什么时候用呢</a:t>
            </a:r>
            <a:endParaRPr lang="en-US" altLang="zh-CN" dirty="0"/>
          </a:p>
          <a:p>
            <a:pPr>
              <a:defRPr/>
            </a:pPr>
            <a:r>
              <a:rPr lang="zh-CN" altLang="en-US" dirty="0"/>
              <a:t>如果客户也不能给出确切的要求</a:t>
            </a:r>
          </a:p>
          <a:p>
            <a:pPr>
              <a:defRPr/>
            </a:pPr>
            <a:r>
              <a:rPr lang="zh-CN" altLang="en-US" dirty="0"/>
              <a:t>又或者是开发人员对算法的效率、操作系统的兼容性和人机交互的形式不确定</a:t>
            </a:r>
            <a:endParaRPr lang="en-US" altLang="zh-CN" dirty="0"/>
          </a:p>
          <a:p>
            <a:pPr>
              <a:defRPr/>
            </a:pPr>
            <a:r>
              <a:rPr lang="zh-CN" altLang="zh-CN" dirty="0"/>
              <a:t>原型模型能让人（开发者或客户）很快见到产品，有成就感并渐进地启发客户提出新的要求或任务。但往往只为结果，而不考虑技术手段，为今后埋下隐患。</a:t>
            </a:r>
            <a:endParaRPr lang="en-US" altLang="zh-CN" dirty="0"/>
          </a:p>
          <a:p>
            <a:pPr>
              <a:defRPr/>
            </a:pPr>
            <a:r>
              <a:rPr lang="zh-CN" altLang="en-US" dirty="0"/>
              <a:t>我看到很多同学的作业上都写到用户，用户和客户是不一样的，用户是软件最终使用的人，客户是托付给我们实现软件，对我们提需求的人。</a:t>
            </a:r>
            <a:endParaRPr lang="en-US" altLang="zh-CN" dirty="0"/>
          </a:p>
          <a:p>
            <a:pPr>
              <a:defRPr/>
            </a:pPr>
            <a:r>
              <a:rPr lang="zh-CN" altLang="en-US" dirty="0"/>
              <a:t>由于种种原因，在我们在需求阶段得到完全、一致、准确、合理的需求说明是很困难的，在获得一组基本需求说明后，就快速地使其“实现”，通过原型反馈，加深对系统的理解，并满足客户基本要求，使客户在试用过程中受到启发，对需求说明进行补充和精确化，消除不协调的系统需求，逐步确定各种需求，从而获得合理、协调一致、无歧义的、完整的、现实可行的需求说明。又把快速原型思想用到软件开发的其他阶段，向软件开发的全过程扩展。即先用相对少的成本，较短的周期开发一个简单的、但可以运行的系统原型向客户演示或让客户试用，以便及早澄清并检验一些主要设计策略，在此基础上再开发实际的软件系统。</a:t>
            </a:r>
            <a:endParaRPr lang="en-US" altLang="zh-CN" dirty="0"/>
          </a:p>
          <a:p>
            <a:pPr>
              <a:defRPr/>
            </a:pPr>
            <a:r>
              <a:rPr lang="zh-CN" altLang="en-US" dirty="0"/>
              <a:t>比如开发一个室内导航软件，目前需求不够明确，只知道一个基本的需求，能够在室内进行定位导航。这时候需要快速分析，迅速确定系统的基本要求，在此基础上，根据基本需求快速的实现一个可行的原型系统，原型系统可以忽略一些细节上的要求，比如安全性，异常处理。运行原型，发现误解和错误，同时将客户的需求一步步引导出来。</a:t>
            </a:r>
            <a:endParaRPr lang="en-US" altLang="zh-CN" dirty="0"/>
          </a:p>
          <a:p>
            <a:pPr>
              <a:defRPr/>
            </a:pPr>
            <a:endParaRPr lang="en-US" altLang="zh-CN" dirty="0"/>
          </a:p>
          <a:p>
            <a:pPr>
              <a:defRPr/>
            </a:pPr>
            <a:r>
              <a:rPr lang="en-US" altLang="zh-CN" dirty="0"/>
              <a:t>3.</a:t>
            </a:r>
            <a:r>
              <a:rPr lang="zh-CN" altLang="en-US" dirty="0"/>
              <a:t>增量模型</a:t>
            </a:r>
            <a:endParaRPr lang="en-US" altLang="zh-CN" dirty="0"/>
          </a:p>
          <a:p>
            <a:pPr>
              <a:defRPr/>
            </a:pPr>
            <a:r>
              <a:rPr lang="zh-CN" altLang="en-US" dirty="0"/>
              <a:t>所谓增量，指增加的功能。即把一个软件所要实现的功能分为若干步，每一步实现其中的一块。在每一步中采用瀑布模型的方式。这样反复进行的工作，就称为迭代</a:t>
            </a:r>
            <a:endParaRPr lang="en-US" altLang="zh-CN" dirty="0"/>
          </a:p>
          <a:p>
            <a:pPr>
              <a:defRPr/>
            </a:pPr>
            <a:r>
              <a:rPr lang="zh-CN" altLang="en-US" dirty="0"/>
              <a:t>一般来讲，最重要的增量放在前面。</a:t>
            </a:r>
          </a:p>
          <a:p>
            <a:pPr>
              <a:defRPr/>
            </a:pPr>
            <a:r>
              <a:rPr lang="zh-CN" altLang="en-US" dirty="0"/>
              <a:t>每次交付的增量产品都是可用的。</a:t>
            </a:r>
          </a:p>
          <a:p>
            <a:pPr>
              <a:defRPr/>
            </a:pPr>
            <a:r>
              <a:rPr lang="zh-CN" altLang="en-US" dirty="0"/>
              <a:t>适合于功能可以划分，而且时间不紧迫的情况。</a:t>
            </a:r>
          </a:p>
          <a:p>
            <a:pPr>
              <a:defRPr/>
            </a:pPr>
            <a:r>
              <a:rPr lang="zh-CN" altLang="en-US" dirty="0"/>
              <a:t>可以规避一定的风险。如有些技术还不稳定，将这部分放到后边。</a:t>
            </a:r>
            <a:endParaRPr lang="en-US" altLang="zh-CN" dirty="0"/>
          </a:p>
          <a:p>
            <a:pPr>
              <a:defRPr/>
            </a:pPr>
            <a:r>
              <a:rPr lang="zh-CN" altLang="en-US" dirty="0"/>
              <a:t>采用增量模型开发的多人在线战斗游戏：</a:t>
            </a:r>
          </a:p>
          <a:p>
            <a:pPr>
              <a:defRPr/>
            </a:pPr>
            <a:r>
              <a:rPr lang="zh-CN" altLang="en-US" dirty="0"/>
              <a:t>在第</a:t>
            </a:r>
            <a:r>
              <a:rPr lang="en-US" altLang="zh-CN" dirty="0"/>
              <a:t>1</a:t>
            </a:r>
            <a:r>
              <a:rPr lang="zh-CN" altLang="en-US" dirty="0"/>
              <a:t>个增量中提供基本战斗系统</a:t>
            </a:r>
          </a:p>
          <a:p>
            <a:pPr>
              <a:defRPr/>
            </a:pPr>
            <a:r>
              <a:rPr lang="zh-CN" altLang="en-US" dirty="0"/>
              <a:t>第</a:t>
            </a:r>
            <a:r>
              <a:rPr lang="en-US" altLang="zh-CN" dirty="0"/>
              <a:t>2</a:t>
            </a:r>
            <a:r>
              <a:rPr lang="zh-CN" altLang="en-US" dirty="0"/>
              <a:t>个增量中提供道具系统</a:t>
            </a:r>
            <a:endParaRPr lang="en-US" altLang="zh-CN" dirty="0"/>
          </a:p>
          <a:p>
            <a:pPr>
              <a:defRPr/>
            </a:pPr>
            <a:r>
              <a:rPr lang="zh-CN" altLang="en-US" dirty="0"/>
              <a:t>第</a:t>
            </a:r>
            <a:r>
              <a:rPr lang="en-US" altLang="zh-CN" dirty="0"/>
              <a:t>3</a:t>
            </a:r>
            <a:r>
              <a:rPr lang="zh-CN" altLang="en-US" dirty="0"/>
              <a:t>个增量中提供商店交易系统</a:t>
            </a:r>
          </a:p>
          <a:p>
            <a:pPr>
              <a:defRPr/>
            </a:pPr>
            <a:r>
              <a:rPr lang="zh-CN" altLang="en-US" dirty="0"/>
              <a:t>第</a:t>
            </a:r>
            <a:r>
              <a:rPr lang="en-US" altLang="zh-CN" dirty="0"/>
              <a:t>4</a:t>
            </a:r>
            <a:r>
              <a:rPr lang="zh-CN" altLang="en-US" dirty="0"/>
              <a:t>个增量中提供聊天、邮件</a:t>
            </a:r>
            <a:endParaRPr lang="en-US" altLang="zh-CN" dirty="0"/>
          </a:p>
          <a:p>
            <a:pPr>
              <a:defRPr/>
            </a:pPr>
            <a:endParaRPr lang="zh-CN" altLang="en-US" dirty="0"/>
          </a:p>
          <a:p>
            <a:pPr>
              <a:defRPr/>
            </a:pPr>
            <a:r>
              <a:rPr lang="zh-CN" altLang="zh-CN" dirty="0"/>
              <a:t>采用增量模型开发的字处理软件：</a:t>
            </a:r>
          </a:p>
          <a:p>
            <a:pPr>
              <a:defRPr/>
            </a:pPr>
            <a:r>
              <a:rPr lang="zh-CN" altLang="zh-CN" dirty="0"/>
              <a:t>在第</a:t>
            </a:r>
            <a:r>
              <a:rPr lang="en-US" altLang="zh-CN" dirty="0"/>
              <a:t>1</a:t>
            </a:r>
            <a:r>
              <a:rPr lang="zh-CN" altLang="zh-CN" dirty="0"/>
              <a:t>个增量中提供基本的文件管理、编辑和文档成文功能</a:t>
            </a:r>
          </a:p>
          <a:p>
            <a:pPr>
              <a:defRPr/>
            </a:pPr>
            <a:r>
              <a:rPr lang="zh-CN" altLang="zh-CN" dirty="0"/>
              <a:t>第</a:t>
            </a:r>
            <a:r>
              <a:rPr lang="en-US" altLang="zh-CN" dirty="0"/>
              <a:t>2</a:t>
            </a:r>
            <a:r>
              <a:rPr lang="zh-CN" altLang="zh-CN" dirty="0"/>
              <a:t>个增量中提供复杂的编辑和文档生成功能</a:t>
            </a:r>
          </a:p>
          <a:p>
            <a:pPr>
              <a:defRPr/>
            </a:pPr>
            <a:r>
              <a:rPr lang="zh-CN" altLang="zh-CN" dirty="0"/>
              <a:t>第</a:t>
            </a:r>
            <a:r>
              <a:rPr lang="en-US" altLang="zh-CN" dirty="0"/>
              <a:t>3</a:t>
            </a:r>
            <a:r>
              <a:rPr lang="zh-CN" altLang="zh-CN" dirty="0"/>
              <a:t>个增量中提供拼写和语法检查功能</a:t>
            </a:r>
          </a:p>
          <a:p>
            <a:pPr>
              <a:defRPr/>
            </a:pPr>
            <a:r>
              <a:rPr lang="zh-CN" altLang="zh-CN" dirty="0"/>
              <a:t>第</a:t>
            </a:r>
            <a:r>
              <a:rPr lang="en-US" altLang="zh-CN" dirty="0"/>
              <a:t>4</a:t>
            </a:r>
            <a:r>
              <a:rPr lang="zh-CN" altLang="zh-CN" dirty="0"/>
              <a:t>个增量中提供高级页面排版功能</a:t>
            </a:r>
          </a:p>
          <a:p>
            <a:pPr>
              <a:defRPr/>
            </a:pPr>
            <a:endParaRPr lang="en-US" altLang="zh-CN" dirty="0"/>
          </a:p>
          <a:p>
            <a:pPr>
              <a:defRPr/>
            </a:pPr>
            <a:endParaRPr lang="en-US" altLang="zh-CN" dirty="0"/>
          </a:p>
          <a:p>
            <a:pPr>
              <a:defRPr/>
            </a:pPr>
            <a:r>
              <a:rPr lang="en-US" altLang="zh-CN" dirty="0"/>
              <a:t>4.</a:t>
            </a:r>
            <a:r>
              <a:rPr lang="zh-CN" altLang="en-US" dirty="0"/>
              <a:t>构件模型</a:t>
            </a:r>
            <a:endParaRPr lang="en-US" altLang="zh-CN" dirty="0"/>
          </a:p>
          <a:p>
            <a:pPr>
              <a:defRPr/>
            </a:pPr>
            <a:r>
              <a:rPr lang="zh-CN" altLang="en-US" dirty="0"/>
              <a:t>构件是面向软件体系架构的可复用软件模块。构件（</a:t>
            </a:r>
            <a:r>
              <a:rPr lang="en-US" altLang="zh-CN" dirty="0"/>
              <a:t>component</a:t>
            </a:r>
            <a:r>
              <a:rPr lang="zh-CN" altLang="en-US" dirty="0"/>
              <a:t>）是可复用的软件组成成份，可被用来构造其他软件。它可以是被封装的对象类、类树、一些功能模块，可动态绑定的、含一个或多个程序的</a:t>
            </a:r>
            <a:r>
              <a:rPr lang="zh-CN" altLang="en-US" dirty="0">
                <a:solidFill>
                  <a:srgbClr val="FF0000"/>
                </a:solidFill>
              </a:rPr>
              <a:t>软件包</a:t>
            </a:r>
            <a:r>
              <a:rPr lang="zh-CN" altLang="en-US" dirty="0"/>
              <a:t>等。</a:t>
            </a:r>
            <a:endParaRPr lang="en-US" altLang="zh-CN" dirty="0"/>
          </a:p>
          <a:p>
            <a:pPr eaLnBrk="1" hangingPunct="1">
              <a:lnSpc>
                <a:spcPts val="4000"/>
              </a:lnSpc>
              <a:defRPr/>
            </a:pPr>
            <a:r>
              <a:rPr lang="zh-CN" altLang="en-US" dirty="0"/>
              <a:t>利用预先打包的软件构件来开发程序</a:t>
            </a:r>
            <a:r>
              <a:rPr lang="zh-CN" altLang="en-US" dirty="0">
                <a:solidFill>
                  <a:srgbClr val="FF0000"/>
                </a:solidFill>
              </a:rPr>
              <a:t>构件</a:t>
            </a:r>
            <a:r>
              <a:rPr lang="zh-CN" altLang="en-US" sz="2400" dirty="0"/>
              <a:t>。</a:t>
            </a:r>
            <a:endParaRPr lang="en-US" altLang="zh-CN" dirty="0"/>
          </a:p>
          <a:p>
            <a:pPr>
              <a:defRPr/>
            </a:pPr>
            <a:r>
              <a:rPr lang="zh-CN" altLang="en-US" dirty="0"/>
              <a:t>比如日历、工作流构件、订单构件、用户界面控制等等都可以是构件。</a:t>
            </a:r>
            <a:endParaRPr lang="en-US" altLang="zh-CN" dirty="0"/>
          </a:p>
          <a:p>
            <a:pPr>
              <a:defRPr/>
            </a:pPr>
            <a:r>
              <a:rPr lang="zh-CN" altLang="en-US" dirty="0"/>
              <a:t>基于构件的软件开发模型，开发一个油气田作业信息系统，</a:t>
            </a:r>
            <a:endParaRPr lang="en-US" altLang="zh-CN" dirty="0"/>
          </a:p>
          <a:p>
            <a:pPr>
              <a:defRPr/>
            </a:pPr>
            <a:r>
              <a:rPr lang="zh-CN" altLang="en-US" dirty="0"/>
              <a:t>首先对所需的构件进行评估，提取那些功能完整，独立，有重用价值的模块作为构件来开发，包括作业任务模块，功能图标管理模块，作业日记模块，记录录入模块，管柱数据录入，作业队管理等，这些功能模块可以作为可重用构件来开发。接下来对每个构件，确定它们的对外接口，操作界面和需要实现的功能。设计实现构件，将构件放入系统框架，进行测试。</a:t>
            </a:r>
            <a:endParaRPr lang="en-US" altLang="zh-CN" dirty="0"/>
          </a:p>
          <a:p>
            <a:pPr>
              <a:defRPr/>
            </a:pPr>
            <a:endParaRPr lang="zh-CN" altLang="en-US" dirty="0"/>
          </a:p>
          <a:p>
            <a:pPr>
              <a:defRPr/>
            </a:pPr>
            <a:endParaRPr lang="en-US" altLang="zh-CN" dirty="0"/>
          </a:p>
          <a:p>
            <a:pPr>
              <a:defRPr/>
            </a:pPr>
            <a:endParaRPr lang="zh-CN" altLang="en-US" dirty="0"/>
          </a:p>
        </p:txBody>
      </p:sp>
      <p:sp>
        <p:nvSpPr>
          <p:cNvPr id="12292" name="灯片编号占位符 3">
            <a:extLst>
              <a:ext uri="{FF2B5EF4-FFF2-40B4-BE49-F238E27FC236}">
                <a16:creationId xmlns:a16="http://schemas.microsoft.com/office/drawing/2014/main" id="{F72EFA77-7F1F-48E9-B6E5-8891670C52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C38E2C-29AE-4D06-B3EB-9D9C698BEE71}" type="slidenum">
              <a:rPr lang="zh-CN" altLang="en-US"/>
              <a:pPr/>
              <a:t>6</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a:extLst>
              <a:ext uri="{FF2B5EF4-FFF2-40B4-BE49-F238E27FC236}">
                <a16:creationId xmlns:a16="http://schemas.microsoft.com/office/drawing/2014/main" id="{5F3EFA38-F62B-46A7-867F-E807974806A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6626" name="备注占位符 2">
            <a:extLst>
              <a:ext uri="{FF2B5EF4-FFF2-40B4-BE49-F238E27FC236}">
                <a16:creationId xmlns:a16="http://schemas.microsoft.com/office/drawing/2014/main" id="{D60EE6C2-DEB0-4C67-A8A8-E96034C3A0D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参与者，用例，关系</a:t>
            </a:r>
          </a:p>
        </p:txBody>
      </p:sp>
      <p:sp>
        <p:nvSpPr>
          <p:cNvPr id="26627" name="灯片编号占位符 3">
            <a:extLst>
              <a:ext uri="{FF2B5EF4-FFF2-40B4-BE49-F238E27FC236}">
                <a16:creationId xmlns:a16="http://schemas.microsoft.com/office/drawing/2014/main" id="{DA5DF2FB-77F4-4940-9339-28E14872BD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0C32608-020B-411C-B64B-DCF8403636C7}" type="slidenum">
              <a:rPr lang="zh-CN" altLang="en-US"/>
              <a:pPr/>
              <a:t>81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a:extLst>
              <a:ext uri="{FF2B5EF4-FFF2-40B4-BE49-F238E27FC236}">
                <a16:creationId xmlns:a16="http://schemas.microsoft.com/office/drawing/2014/main" id="{12A6F3F0-10E7-4F55-9AEF-71098D9239E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8674" name="备注占位符 2">
            <a:extLst>
              <a:ext uri="{FF2B5EF4-FFF2-40B4-BE49-F238E27FC236}">
                <a16:creationId xmlns:a16="http://schemas.microsoft.com/office/drawing/2014/main" id="{C91A4B2A-02B1-4863-98FF-1E96CFED2BF1}"/>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参与者，用例，关系</a:t>
            </a:r>
          </a:p>
          <a:p>
            <a:r>
              <a:rPr lang="zh-CN" altLang="en-US" dirty="0"/>
              <a:t>参与者有哪些。。</a:t>
            </a:r>
            <a:endParaRPr lang="en-US" altLang="zh-CN" dirty="0"/>
          </a:p>
          <a:p>
            <a:r>
              <a:rPr lang="zh-CN" altLang="en-US" dirty="0"/>
              <a:t>用例有哪些。。</a:t>
            </a:r>
            <a:endParaRPr lang="en-US" altLang="zh-CN" dirty="0"/>
          </a:p>
          <a:p>
            <a:endParaRPr lang="en-US" altLang="zh-CN" dirty="0"/>
          </a:p>
          <a:p>
            <a:r>
              <a:rPr lang="zh-CN" altLang="en-US" dirty="0"/>
              <a:t>关系：学生，教师，管理人员都是网络学院人员的父类，这里是泛化的关系，所以用空心的箭头</a:t>
            </a:r>
            <a:endParaRPr lang="en-US" altLang="zh-CN" dirty="0"/>
          </a:p>
          <a:p>
            <a:endParaRPr lang="zh-CN" altLang="en-US" dirty="0"/>
          </a:p>
        </p:txBody>
      </p:sp>
      <p:sp>
        <p:nvSpPr>
          <p:cNvPr id="28675" name="灯片编号占位符 3">
            <a:extLst>
              <a:ext uri="{FF2B5EF4-FFF2-40B4-BE49-F238E27FC236}">
                <a16:creationId xmlns:a16="http://schemas.microsoft.com/office/drawing/2014/main" id="{64591A10-CFEE-461C-83F4-7513807B08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4FCF41-8356-4DD9-A914-0962C0AFF88E}" type="slidenum">
              <a:rPr lang="zh-CN" altLang="en-US"/>
              <a:pPr/>
              <a:t>82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a:extLst>
              <a:ext uri="{FF2B5EF4-FFF2-40B4-BE49-F238E27FC236}">
                <a16:creationId xmlns:a16="http://schemas.microsoft.com/office/drawing/2014/main" id="{25C1162E-F16E-475F-91E4-08225C066F9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0722" name="备注占位符 2">
            <a:extLst>
              <a:ext uri="{FF2B5EF4-FFF2-40B4-BE49-F238E27FC236}">
                <a16:creationId xmlns:a16="http://schemas.microsoft.com/office/drawing/2014/main" id="{7ABDED42-9AC6-46D9-9F5C-277A5DDAB474}"/>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参与者，用例，关系分别是什么</a:t>
            </a:r>
          </a:p>
        </p:txBody>
      </p:sp>
      <p:sp>
        <p:nvSpPr>
          <p:cNvPr id="30723" name="灯片编号占位符 3">
            <a:extLst>
              <a:ext uri="{FF2B5EF4-FFF2-40B4-BE49-F238E27FC236}">
                <a16:creationId xmlns:a16="http://schemas.microsoft.com/office/drawing/2014/main" id="{7683F361-DEAD-422B-B064-5E2DAC35A5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EAD052-2D47-4FAC-9FAF-03E7CC606FBE}" type="slidenum">
              <a:rPr lang="zh-CN" altLang="en-US"/>
              <a:pPr/>
              <a:t>83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a:extLst>
              <a:ext uri="{FF2B5EF4-FFF2-40B4-BE49-F238E27FC236}">
                <a16:creationId xmlns:a16="http://schemas.microsoft.com/office/drawing/2014/main" id="{CE3952DB-5DB9-4F4F-8ACD-D001C26C0CB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2770" name="备注占位符 2">
            <a:extLst>
              <a:ext uri="{FF2B5EF4-FFF2-40B4-BE49-F238E27FC236}">
                <a16:creationId xmlns:a16="http://schemas.microsoft.com/office/drawing/2014/main" id="{590787A5-B64A-4BA3-901E-22A2A94308D0}"/>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参与者有哪些</a:t>
            </a:r>
            <a:endParaRPr lang="en-US" altLang="zh-CN" dirty="0"/>
          </a:p>
          <a:p>
            <a:r>
              <a:rPr lang="zh-CN" altLang="en-US" dirty="0"/>
              <a:t>用例有哪些</a:t>
            </a:r>
            <a:endParaRPr lang="en-US" altLang="zh-CN" dirty="0"/>
          </a:p>
          <a:p>
            <a:endParaRPr lang="en-US" altLang="zh-CN" dirty="0"/>
          </a:p>
          <a:p>
            <a:r>
              <a:rPr lang="zh-CN" altLang="en-US" dirty="0"/>
              <a:t>关系：这里的用例中，录入成绩和修改成绩都包含一个保存成绩的用例，所以这里用到的是包含关系的表示</a:t>
            </a:r>
            <a:endParaRPr lang="en-US" altLang="zh-CN" dirty="0"/>
          </a:p>
          <a:p>
            <a:r>
              <a:rPr lang="zh-CN" altLang="en-US" dirty="0"/>
              <a:t>同时，找回密码用例是登录用例这个基础案例的增量扩展，在登录时如果忘记密码，还可以提供找回密码的服务，所以这里的关系符号是用扩展的符号。</a:t>
            </a:r>
          </a:p>
        </p:txBody>
      </p:sp>
      <p:sp>
        <p:nvSpPr>
          <p:cNvPr id="32771" name="灯片编号占位符 3">
            <a:extLst>
              <a:ext uri="{FF2B5EF4-FFF2-40B4-BE49-F238E27FC236}">
                <a16:creationId xmlns:a16="http://schemas.microsoft.com/office/drawing/2014/main" id="{30256F10-8CE2-4C45-848F-6E91489234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97253D4-B204-435A-BCF4-84ECA64DAFE5}" type="slidenum">
              <a:rPr lang="zh-CN" altLang="en-US"/>
              <a:pPr/>
              <a:t>84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DA9C91F3-A2BF-4F23-BBE8-5778682BF17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4818" name="备注占位符 2">
            <a:extLst>
              <a:ext uri="{FF2B5EF4-FFF2-40B4-BE49-F238E27FC236}">
                <a16:creationId xmlns:a16="http://schemas.microsoft.com/office/drawing/2014/main" id="{FEC19038-7C85-43D0-B5E1-284AE4ECE4E5}"/>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参与者，用例，关系</a:t>
            </a:r>
          </a:p>
        </p:txBody>
      </p:sp>
      <p:sp>
        <p:nvSpPr>
          <p:cNvPr id="34819" name="灯片编号占位符 3">
            <a:extLst>
              <a:ext uri="{FF2B5EF4-FFF2-40B4-BE49-F238E27FC236}">
                <a16:creationId xmlns:a16="http://schemas.microsoft.com/office/drawing/2014/main" id="{B81C11DA-AB3D-4579-8B15-D29821BA63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CE8948-E80B-4B7D-A8B7-E27155D47E14}" type="slidenum">
              <a:rPr lang="zh-CN" altLang="en-US"/>
              <a:pPr/>
              <a:t>85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3065EA25-EFB9-47FA-A75F-936C17F1D50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6866" name="备注占位符 2">
            <a:extLst>
              <a:ext uri="{FF2B5EF4-FFF2-40B4-BE49-F238E27FC236}">
                <a16:creationId xmlns:a16="http://schemas.microsoft.com/office/drawing/2014/main" id="{D38BCEE3-23C1-4A2A-AB39-A50514D14625}"/>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这个用例图中，按课程编号查询和按课程名查询是查看课程信息的子类，这里的关系是泛化关系，用这个空心的箭头表示。</a:t>
            </a:r>
            <a:endParaRPr lang="en-US" altLang="zh-CN" dirty="0"/>
          </a:p>
          <a:p>
            <a:r>
              <a:rPr lang="zh-CN" altLang="en-US" dirty="0"/>
              <a:t>这里的登录和找回密码和前一题是一样的，也是扩展的关系。</a:t>
            </a:r>
            <a:endParaRPr lang="en-US" altLang="zh-CN" dirty="0"/>
          </a:p>
        </p:txBody>
      </p:sp>
      <p:sp>
        <p:nvSpPr>
          <p:cNvPr id="36867" name="灯片编号占位符 3">
            <a:extLst>
              <a:ext uri="{FF2B5EF4-FFF2-40B4-BE49-F238E27FC236}">
                <a16:creationId xmlns:a16="http://schemas.microsoft.com/office/drawing/2014/main" id="{9877298C-BE7F-42B5-A543-B02C2D2A34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EAE0DF1-7C20-400E-8C60-9A457AD80676}" type="slidenum">
              <a:rPr lang="zh-CN" altLang="en-US"/>
              <a:pPr/>
              <a:t>86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我们分析一下</a:t>
            </a:r>
            <a:endParaRPr lang="en-US" altLang="zh-CN" dirty="0"/>
          </a:p>
          <a:p>
            <a:r>
              <a:rPr lang="zh-CN" altLang="en-US" dirty="0"/>
              <a:t>哪些是参与者？哪些是用例？</a:t>
            </a:r>
          </a:p>
        </p:txBody>
      </p:sp>
      <p:sp>
        <p:nvSpPr>
          <p:cNvPr id="4" name="灯片编号占位符 3"/>
          <p:cNvSpPr>
            <a:spLocks noGrp="1"/>
          </p:cNvSpPr>
          <p:nvPr>
            <p:ph type="sldNum" sz="quarter" idx="5"/>
          </p:nvPr>
        </p:nvSpPr>
        <p:spPr/>
        <p:txBody>
          <a:bodyPr/>
          <a:lstStyle/>
          <a:p>
            <a:fld id="{FD08A545-E968-4C23-A515-92317C372F31}" type="slidenum">
              <a:rPr lang="zh-CN" altLang="en-US" smtClean="0"/>
              <a:t>87</a:t>
            </a:fld>
            <a:endParaRPr lang="zh-CN" altLang="en-US"/>
          </a:p>
        </p:txBody>
      </p:sp>
    </p:spTree>
    <p:extLst>
      <p:ext uri="{BB962C8B-B14F-4D97-AF65-F5344CB8AC3E}">
        <p14:creationId xmlns:p14="http://schemas.microsoft.com/office/powerpoint/2010/main" val="160678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08A545-E968-4C23-A515-92317C372F31}" type="slidenum">
              <a:rPr lang="zh-CN" altLang="en-US" smtClean="0"/>
              <a:t>88</a:t>
            </a:fld>
            <a:endParaRPr lang="zh-CN" altLang="en-US"/>
          </a:p>
        </p:txBody>
      </p:sp>
    </p:spTree>
    <p:extLst>
      <p:ext uri="{BB962C8B-B14F-4D97-AF65-F5344CB8AC3E}">
        <p14:creationId xmlns:p14="http://schemas.microsoft.com/office/powerpoint/2010/main" val="11037779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08A545-E968-4C23-A515-92317C372F31}" type="slidenum">
              <a:rPr lang="zh-CN" altLang="en-US" smtClean="0"/>
              <a:t>91</a:t>
            </a:fld>
            <a:endParaRPr lang="zh-CN" altLang="en-US"/>
          </a:p>
        </p:txBody>
      </p:sp>
    </p:spTree>
    <p:extLst>
      <p:ext uri="{BB962C8B-B14F-4D97-AF65-F5344CB8AC3E}">
        <p14:creationId xmlns:p14="http://schemas.microsoft.com/office/powerpoint/2010/main" val="3978847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08A545-E968-4C23-A515-92317C372F31}" type="slidenum">
              <a:rPr lang="zh-CN" altLang="en-US" smtClean="0"/>
              <a:t>7</a:t>
            </a:fld>
            <a:endParaRPr lang="zh-CN" altLang="en-US"/>
          </a:p>
        </p:txBody>
      </p:sp>
    </p:spTree>
    <p:extLst>
      <p:ext uri="{BB962C8B-B14F-4D97-AF65-F5344CB8AC3E}">
        <p14:creationId xmlns:p14="http://schemas.microsoft.com/office/powerpoint/2010/main" val="4121296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E49FD02F-D680-4BF4-B6B8-A4602E79B6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8BA185C2-04BC-4DAD-A7E5-4C46BDA703BF}"/>
              </a:ext>
            </a:extLst>
          </p:cNvPr>
          <p:cNvSpPr>
            <a:spLocks noGrp="1"/>
          </p:cNvSpPr>
          <p:nvPr>
            <p:ph type="body" idx="1"/>
          </p:nvPr>
        </p:nvSpPr>
        <p:spPr/>
        <p:txBody>
          <a:bodyPr>
            <a:normAutofit/>
          </a:bodyPr>
          <a:lstStyle/>
          <a:p>
            <a:pPr>
              <a:defRPr/>
            </a:pPr>
            <a:r>
              <a:rPr lang="en-US" altLang="zh-CN" dirty="0"/>
              <a:t>1.</a:t>
            </a:r>
            <a:r>
              <a:rPr lang="zh-CN" altLang="en-US" dirty="0"/>
              <a:t>瀑布模型也称为是线性模型，</a:t>
            </a:r>
          </a:p>
          <a:p>
            <a:pPr>
              <a:defRPr/>
            </a:pPr>
            <a:r>
              <a:rPr lang="zh-CN" altLang="en-US" dirty="0"/>
              <a:t>通常在对一个已有系统进行明确定义的适应性调整和增强的时候，</a:t>
            </a:r>
          </a:p>
          <a:p>
            <a:pPr>
              <a:defRPr/>
            </a:pPr>
            <a:r>
              <a:rPr lang="zh-CN" altLang="en-US" dirty="0"/>
              <a:t>对于一个新的项目，需求必须是准确定义和相对稳定的，这些时候会采用瀑布模型。</a:t>
            </a:r>
            <a:endParaRPr lang="en-US" altLang="zh-CN" dirty="0"/>
          </a:p>
          <a:p>
            <a:pPr>
              <a:defRPr/>
            </a:pPr>
            <a:r>
              <a:rPr lang="zh-CN" altLang="zh-CN" dirty="0"/>
              <a:t>例</a:t>
            </a:r>
            <a:r>
              <a:rPr lang="en-US" altLang="zh-CN" dirty="0"/>
              <a:t>1</a:t>
            </a:r>
            <a:r>
              <a:rPr lang="zh-CN" altLang="zh-CN" dirty="0"/>
              <a:t>：学生选课系统。</a:t>
            </a:r>
          </a:p>
          <a:p>
            <a:pPr>
              <a:defRPr/>
            </a:pPr>
            <a:r>
              <a:rPr lang="zh-CN" altLang="zh-CN" dirty="0"/>
              <a:t>系统的需求非常明确和稳定，就是学生能成功退选课并且不能造成课与课的时间冲突。而且系统管理员可以增减修改课程信息。</a:t>
            </a:r>
          </a:p>
          <a:p>
            <a:pPr>
              <a:defRPr/>
            </a:pPr>
            <a:r>
              <a:rPr lang="zh-CN" altLang="zh-CN" dirty="0"/>
              <a:t>例</a:t>
            </a:r>
            <a:r>
              <a:rPr lang="en-US" altLang="zh-CN" dirty="0"/>
              <a:t>2</a:t>
            </a:r>
            <a:r>
              <a:rPr lang="zh-CN" altLang="zh-CN" dirty="0"/>
              <a:t>：图书管理与借阅系统。</a:t>
            </a:r>
          </a:p>
          <a:p>
            <a:pPr>
              <a:defRPr/>
            </a:pPr>
            <a:r>
              <a:rPr lang="zh-CN" altLang="zh-CN" dirty="0"/>
              <a:t>系统的需求是借阅者可以在系统中找到自己所需要的书籍并实现借阅，而且可以通过系统进行还书的操作。而且系统管理员可以查找到借阅时间超时的借阅者或进行一些相关的处理操作。</a:t>
            </a:r>
          </a:p>
          <a:p>
            <a:pPr>
              <a:defRPr/>
            </a:pPr>
            <a:r>
              <a:rPr lang="zh-CN" altLang="zh-CN" dirty="0"/>
              <a:t>例</a:t>
            </a:r>
            <a:r>
              <a:rPr lang="en-US" altLang="zh-CN" dirty="0"/>
              <a:t>3</a:t>
            </a:r>
            <a:r>
              <a:rPr lang="zh-CN" altLang="zh-CN" dirty="0"/>
              <a:t>：学生成绩管理系统</a:t>
            </a:r>
          </a:p>
          <a:p>
            <a:pPr>
              <a:defRPr/>
            </a:pPr>
            <a:r>
              <a:rPr lang="zh-CN" altLang="zh-CN" dirty="0"/>
              <a:t>系统的需求是教师可以录入、修改学生的成绩，学生能够查看自己各科的成绩，系统需求也非常明确。</a:t>
            </a:r>
          </a:p>
          <a:p>
            <a:pPr>
              <a:defRPr/>
            </a:pPr>
            <a:endParaRPr lang="en-US" altLang="zh-CN" dirty="0"/>
          </a:p>
          <a:p>
            <a:pPr>
              <a:defRPr/>
            </a:pPr>
            <a:endParaRPr lang="zh-CN" altLang="en-US" dirty="0"/>
          </a:p>
          <a:p>
            <a:pPr>
              <a:defRPr/>
            </a:pPr>
            <a:endParaRPr lang="en-US" altLang="zh-CN" dirty="0"/>
          </a:p>
          <a:p>
            <a:pPr>
              <a:defRPr/>
            </a:pPr>
            <a:endParaRPr lang="zh-CN" altLang="en-US" dirty="0"/>
          </a:p>
        </p:txBody>
      </p:sp>
      <p:sp>
        <p:nvSpPr>
          <p:cNvPr id="12292" name="灯片编号占位符 3">
            <a:extLst>
              <a:ext uri="{FF2B5EF4-FFF2-40B4-BE49-F238E27FC236}">
                <a16:creationId xmlns:a16="http://schemas.microsoft.com/office/drawing/2014/main" id="{F72EFA77-7F1F-48E9-B6E5-8891670C52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C38E2C-29AE-4D06-B3EB-9D9C698BEE71}" type="slidenum">
              <a:rPr lang="zh-CN" altLang="en-US"/>
              <a:pPr/>
              <a:t>11</a:t>
            </a:fld>
            <a:endParaRPr lang="zh-CN" altLang="en-US"/>
          </a:p>
        </p:txBody>
      </p:sp>
    </p:spTree>
    <p:extLst>
      <p:ext uri="{BB962C8B-B14F-4D97-AF65-F5344CB8AC3E}">
        <p14:creationId xmlns:p14="http://schemas.microsoft.com/office/powerpoint/2010/main" val="101151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E49FD02F-D680-4BF4-B6B8-A4602E79B6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8BA185C2-04BC-4DAD-A7E5-4C46BDA703BF}"/>
              </a:ext>
            </a:extLst>
          </p:cNvPr>
          <p:cNvSpPr>
            <a:spLocks noGrp="1"/>
          </p:cNvSpPr>
          <p:nvPr>
            <p:ph type="body" idx="1"/>
          </p:nvPr>
        </p:nvSpPr>
        <p:spPr/>
        <p:txBody>
          <a:bodyPr>
            <a:normAutofit fontScale="70000" lnSpcReduction="20000"/>
          </a:bodyPr>
          <a:lstStyle/>
          <a:p>
            <a:pPr>
              <a:defRPr/>
            </a:pPr>
            <a:r>
              <a:rPr lang="en-US" altLang="zh-CN" dirty="0"/>
              <a:t>3.</a:t>
            </a:r>
            <a:r>
              <a:rPr lang="zh-CN" altLang="en-US" dirty="0"/>
              <a:t>增量模型</a:t>
            </a:r>
            <a:endParaRPr lang="en-US" altLang="zh-CN" dirty="0"/>
          </a:p>
          <a:p>
            <a:pPr>
              <a:defRPr/>
            </a:pPr>
            <a:r>
              <a:rPr lang="zh-CN" altLang="en-US" dirty="0"/>
              <a:t>所谓增量，指增加的功能。即把一个软件所要实现的功能分为若干步，每一步实现其中的一块。在每一步中采用瀑布模型的方式。这样反复进行的工作，就称为迭代</a:t>
            </a:r>
            <a:endParaRPr lang="en-US" altLang="zh-CN" dirty="0"/>
          </a:p>
          <a:p>
            <a:pPr>
              <a:defRPr/>
            </a:pPr>
            <a:r>
              <a:rPr lang="zh-CN" altLang="en-US" dirty="0"/>
              <a:t>一般来讲，最重要的增量放在前面。</a:t>
            </a:r>
          </a:p>
          <a:p>
            <a:pPr>
              <a:defRPr/>
            </a:pPr>
            <a:r>
              <a:rPr lang="zh-CN" altLang="en-US" dirty="0"/>
              <a:t>每次交付的增量产品都是可用的。</a:t>
            </a:r>
          </a:p>
          <a:p>
            <a:pPr>
              <a:defRPr/>
            </a:pPr>
            <a:r>
              <a:rPr lang="zh-CN" altLang="en-US" dirty="0"/>
              <a:t>适合于功能可以划分，而且时间不紧迫的情况。</a:t>
            </a:r>
          </a:p>
          <a:p>
            <a:pPr>
              <a:defRPr/>
            </a:pPr>
            <a:r>
              <a:rPr lang="zh-CN" altLang="en-US" dirty="0"/>
              <a:t>可以规避一定的风险。如有些技术还不稳定，将这部分放到后边。</a:t>
            </a:r>
            <a:endParaRPr lang="en-US" altLang="zh-CN" dirty="0"/>
          </a:p>
          <a:p>
            <a:pPr>
              <a:defRPr/>
            </a:pPr>
            <a:r>
              <a:rPr lang="zh-CN" altLang="en-US" dirty="0"/>
              <a:t>采用增量模型开发的多人在线战斗游戏：</a:t>
            </a:r>
          </a:p>
          <a:p>
            <a:pPr>
              <a:defRPr/>
            </a:pPr>
            <a:r>
              <a:rPr lang="zh-CN" altLang="en-US" dirty="0"/>
              <a:t>在第</a:t>
            </a:r>
            <a:r>
              <a:rPr lang="en-US" altLang="zh-CN" dirty="0"/>
              <a:t>1</a:t>
            </a:r>
            <a:r>
              <a:rPr lang="zh-CN" altLang="en-US" dirty="0"/>
              <a:t>个增量中提供基本战斗系统</a:t>
            </a:r>
          </a:p>
          <a:p>
            <a:pPr>
              <a:defRPr/>
            </a:pPr>
            <a:r>
              <a:rPr lang="zh-CN" altLang="en-US" dirty="0"/>
              <a:t>第</a:t>
            </a:r>
            <a:r>
              <a:rPr lang="en-US" altLang="zh-CN" dirty="0"/>
              <a:t>2</a:t>
            </a:r>
            <a:r>
              <a:rPr lang="zh-CN" altLang="en-US" dirty="0"/>
              <a:t>个增量中提供道具系统</a:t>
            </a:r>
            <a:endParaRPr lang="en-US" altLang="zh-CN" dirty="0"/>
          </a:p>
          <a:p>
            <a:pPr>
              <a:defRPr/>
            </a:pPr>
            <a:r>
              <a:rPr lang="zh-CN" altLang="en-US" dirty="0"/>
              <a:t>第</a:t>
            </a:r>
            <a:r>
              <a:rPr lang="en-US" altLang="zh-CN" dirty="0"/>
              <a:t>3</a:t>
            </a:r>
            <a:r>
              <a:rPr lang="zh-CN" altLang="en-US" dirty="0"/>
              <a:t>个增量中提供商店交易系统</a:t>
            </a:r>
          </a:p>
          <a:p>
            <a:pPr>
              <a:defRPr/>
            </a:pPr>
            <a:r>
              <a:rPr lang="zh-CN" altLang="en-US" dirty="0"/>
              <a:t>第</a:t>
            </a:r>
            <a:r>
              <a:rPr lang="en-US" altLang="zh-CN" dirty="0"/>
              <a:t>4</a:t>
            </a:r>
            <a:r>
              <a:rPr lang="zh-CN" altLang="en-US" dirty="0"/>
              <a:t>个增量中提供聊天、邮件</a:t>
            </a:r>
            <a:endParaRPr lang="en-US" altLang="zh-CN" dirty="0"/>
          </a:p>
          <a:p>
            <a:pPr>
              <a:defRPr/>
            </a:pPr>
            <a:endParaRPr lang="zh-CN" altLang="en-US" dirty="0"/>
          </a:p>
          <a:p>
            <a:pPr>
              <a:defRPr/>
            </a:pPr>
            <a:r>
              <a:rPr lang="zh-CN" altLang="zh-CN" dirty="0"/>
              <a:t>采用增量模型开发的字处理软件：</a:t>
            </a:r>
          </a:p>
          <a:p>
            <a:pPr>
              <a:defRPr/>
            </a:pPr>
            <a:r>
              <a:rPr lang="zh-CN" altLang="zh-CN" dirty="0"/>
              <a:t>在第</a:t>
            </a:r>
            <a:r>
              <a:rPr lang="en-US" altLang="zh-CN" dirty="0"/>
              <a:t>1</a:t>
            </a:r>
            <a:r>
              <a:rPr lang="zh-CN" altLang="zh-CN" dirty="0"/>
              <a:t>个增量中提供基本的文件管理、编辑和文档成文功能</a:t>
            </a:r>
          </a:p>
          <a:p>
            <a:pPr>
              <a:defRPr/>
            </a:pPr>
            <a:r>
              <a:rPr lang="zh-CN" altLang="zh-CN" dirty="0"/>
              <a:t>第</a:t>
            </a:r>
            <a:r>
              <a:rPr lang="en-US" altLang="zh-CN" dirty="0"/>
              <a:t>2</a:t>
            </a:r>
            <a:r>
              <a:rPr lang="zh-CN" altLang="zh-CN" dirty="0"/>
              <a:t>个增量中提供复杂的编辑和文档生成功能</a:t>
            </a:r>
          </a:p>
          <a:p>
            <a:pPr>
              <a:defRPr/>
            </a:pPr>
            <a:r>
              <a:rPr lang="zh-CN" altLang="zh-CN" dirty="0"/>
              <a:t>第</a:t>
            </a:r>
            <a:r>
              <a:rPr lang="en-US" altLang="zh-CN" dirty="0"/>
              <a:t>3</a:t>
            </a:r>
            <a:r>
              <a:rPr lang="zh-CN" altLang="zh-CN" dirty="0"/>
              <a:t>个增量中提供拼写和语法检查功能</a:t>
            </a:r>
          </a:p>
          <a:p>
            <a:pPr>
              <a:defRPr/>
            </a:pPr>
            <a:r>
              <a:rPr lang="zh-CN" altLang="zh-CN" dirty="0"/>
              <a:t>第</a:t>
            </a:r>
            <a:r>
              <a:rPr lang="en-US" altLang="zh-CN" dirty="0"/>
              <a:t>4</a:t>
            </a:r>
            <a:r>
              <a:rPr lang="zh-CN" altLang="zh-CN" dirty="0"/>
              <a:t>个增量中提供高级页面排版功能</a:t>
            </a:r>
          </a:p>
          <a:p>
            <a:pPr>
              <a:defRPr/>
            </a:pPr>
            <a:endParaRPr lang="en-US" altLang="zh-CN" dirty="0"/>
          </a:p>
          <a:p>
            <a:pPr>
              <a:defRPr/>
            </a:pPr>
            <a:endParaRPr lang="en-US" altLang="zh-CN" dirty="0"/>
          </a:p>
          <a:p>
            <a:pPr>
              <a:defRPr/>
            </a:pPr>
            <a:r>
              <a:rPr lang="en-US" altLang="zh-CN" dirty="0"/>
              <a:t>4.</a:t>
            </a:r>
            <a:r>
              <a:rPr lang="zh-CN" altLang="en-US" dirty="0"/>
              <a:t>构件模型</a:t>
            </a:r>
            <a:endParaRPr lang="en-US" altLang="zh-CN" dirty="0"/>
          </a:p>
          <a:p>
            <a:pPr>
              <a:defRPr/>
            </a:pPr>
            <a:r>
              <a:rPr lang="zh-CN" altLang="en-US" dirty="0"/>
              <a:t>构件是面向软件体系架构的可复用软件模块。构件（</a:t>
            </a:r>
            <a:r>
              <a:rPr lang="en-US" altLang="zh-CN" dirty="0"/>
              <a:t>component</a:t>
            </a:r>
            <a:r>
              <a:rPr lang="zh-CN" altLang="en-US" dirty="0"/>
              <a:t>）是可复用的软件组成成份，可被用来构造其他软件。它可以是被封装的对象类、类树、一些功能模块，可动态绑定的、含一个或多个程序的</a:t>
            </a:r>
            <a:r>
              <a:rPr lang="zh-CN" altLang="en-US" dirty="0">
                <a:solidFill>
                  <a:srgbClr val="FF0000"/>
                </a:solidFill>
              </a:rPr>
              <a:t>软件包</a:t>
            </a:r>
            <a:r>
              <a:rPr lang="zh-CN" altLang="en-US" dirty="0"/>
              <a:t>等。</a:t>
            </a:r>
            <a:endParaRPr lang="en-US" altLang="zh-CN" dirty="0"/>
          </a:p>
          <a:p>
            <a:pPr eaLnBrk="1" hangingPunct="1">
              <a:lnSpc>
                <a:spcPts val="4000"/>
              </a:lnSpc>
              <a:defRPr/>
            </a:pPr>
            <a:r>
              <a:rPr lang="zh-CN" altLang="en-US" dirty="0"/>
              <a:t>利用预先打包的软件构件来开发程序</a:t>
            </a:r>
            <a:r>
              <a:rPr lang="zh-CN" altLang="en-US" dirty="0">
                <a:solidFill>
                  <a:srgbClr val="FF0000"/>
                </a:solidFill>
              </a:rPr>
              <a:t>构件</a:t>
            </a:r>
            <a:r>
              <a:rPr lang="zh-CN" altLang="en-US" sz="2400" dirty="0"/>
              <a:t>。</a:t>
            </a:r>
            <a:endParaRPr lang="en-US" altLang="zh-CN" dirty="0"/>
          </a:p>
          <a:p>
            <a:pPr>
              <a:defRPr/>
            </a:pPr>
            <a:r>
              <a:rPr lang="zh-CN" altLang="en-US" dirty="0"/>
              <a:t>比如日历、工作流构件、订单构件、用户界面控制等等都可以是构件。</a:t>
            </a:r>
            <a:endParaRPr lang="en-US" altLang="zh-CN" dirty="0"/>
          </a:p>
          <a:p>
            <a:pPr>
              <a:defRPr/>
            </a:pPr>
            <a:r>
              <a:rPr lang="zh-CN" altLang="en-US" dirty="0"/>
              <a:t>基于构件的软件开发模型，开发一个油气田作业信息系统，</a:t>
            </a:r>
            <a:endParaRPr lang="en-US" altLang="zh-CN" dirty="0"/>
          </a:p>
          <a:p>
            <a:pPr>
              <a:defRPr/>
            </a:pPr>
            <a:r>
              <a:rPr lang="zh-CN" altLang="en-US" dirty="0"/>
              <a:t>首先对所需的构件进行评估，提取那些功能完整，独立，有重用价值的模块作为构件来开发，包括作业任务模块，功能图标管理模块，作业日记模块，记录录入模块，管柱数据录入，作业队管理等，这些功能模块可以作为可重用构件来开发。接下来对每个构件，确定它们的对外接口，操作界面和需要实现的功能。设计实现构件，将构件放入系统框架，进行测试。</a:t>
            </a:r>
            <a:endParaRPr lang="en-US" altLang="zh-CN" dirty="0"/>
          </a:p>
          <a:p>
            <a:pPr>
              <a:defRPr/>
            </a:pPr>
            <a:endParaRPr lang="zh-CN" altLang="en-US" dirty="0"/>
          </a:p>
          <a:p>
            <a:pPr>
              <a:defRPr/>
            </a:pPr>
            <a:endParaRPr lang="en-US" altLang="zh-CN" dirty="0"/>
          </a:p>
          <a:p>
            <a:pPr>
              <a:defRPr/>
            </a:pPr>
            <a:endParaRPr lang="zh-CN" altLang="en-US" dirty="0"/>
          </a:p>
        </p:txBody>
      </p:sp>
      <p:sp>
        <p:nvSpPr>
          <p:cNvPr id="12292" name="灯片编号占位符 3">
            <a:extLst>
              <a:ext uri="{FF2B5EF4-FFF2-40B4-BE49-F238E27FC236}">
                <a16:creationId xmlns:a16="http://schemas.microsoft.com/office/drawing/2014/main" id="{F72EFA77-7F1F-48E9-B6E5-8891670C52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C38E2C-29AE-4D06-B3EB-9D9C698BEE71}" type="slidenum">
              <a:rPr lang="zh-CN" altLang="en-US"/>
              <a:pPr/>
              <a:t>16</a:t>
            </a:fld>
            <a:endParaRPr lang="zh-CN" altLang="en-US"/>
          </a:p>
        </p:txBody>
      </p:sp>
    </p:spTree>
    <p:extLst>
      <p:ext uri="{BB962C8B-B14F-4D97-AF65-F5344CB8AC3E}">
        <p14:creationId xmlns:p14="http://schemas.microsoft.com/office/powerpoint/2010/main" val="1860934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E49FD02F-D680-4BF4-B6B8-A4602E79B6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8BA185C2-04BC-4DAD-A7E5-4C46BDA703BF}"/>
              </a:ext>
            </a:extLst>
          </p:cNvPr>
          <p:cNvSpPr>
            <a:spLocks noGrp="1"/>
          </p:cNvSpPr>
          <p:nvPr>
            <p:ph type="body" idx="1"/>
          </p:nvPr>
        </p:nvSpPr>
        <p:spPr/>
        <p:txBody>
          <a:bodyPr>
            <a:normAutofit fontScale="40000" lnSpcReduction="20000"/>
          </a:bodyPr>
          <a:lstStyle/>
          <a:p>
            <a:pPr>
              <a:defRPr/>
            </a:pPr>
            <a:r>
              <a:rPr lang="en-US" altLang="zh-CN" dirty="0"/>
              <a:t>2.</a:t>
            </a:r>
            <a:r>
              <a:rPr lang="zh-CN" altLang="en-US" dirty="0"/>
              <a:t>原型通常在什么时候用呢</a:t>
            </a:r>
            <a:endParaRPr lang="en-US" altLang="zh-CN" dirty="0"/>
          </a:p>
          <a:p>
            <a:pPr>
              <a:defRPr/>
            </a:pPr>
            <a:r>
              <a:rPr lang="zh-CN" altLang="en-US" dirty="0"/>
              <a:t>如果客户也不能给出确切的要求</a:t>
            </a:r>
          </a:p>
          <a:p>
            <a:pPr>
              <a:defRPr/>
            </a:pPr>
            <a:r>
              <a:rPr lang="zh-CN" altLang="en-US" dirty="0"/>
              <a:t>又或者是开发人员对算法的效率、操作系统的兼容性和人机交互的形式不确定</a:t>
            </a:r>
            <a:endParaRPr lang="en-US" altLang="zh-CN" dirty="0"/>
          </a:p>
          <a:p>
            <a:pPr>
              <a:defRPr/>
            </a:pPr>
            <a:r>
              <a:rPr lang="zh-CN" altLang="zh-CN" b="1" dirty="0"/>
              <a:t>原型模型能让人（开发者或客户）很快见到产品</a:t>
            </a:r>
            <a:r>
              <a:rPr lang="en-US" altLang="zh-CN" b="1" dirty="0"/>
              <a:t>(demo)</a:t>
            </a:r>
            <a:r>
              <a:rPr lang="zh-CN" altLang="zh-CN" b="1" dirty="0"/>
              <a:t>，有成就感并渐进地启发客户提出新的要求或任务。但往往只为结果，而不考虑技术手段，为今后埋下隐患。</a:t>
            </a:r>
            <a:endParaRPr lang="en-US" altLang="zh-CN" b="1" dirty="0"/>
          </a:p>
          <a:p>
            <a:pPr>
              <a:defRPr/>
            </a:pPr>
            <a:r>
              <a:rPr lang="zh-CN" altLang="en-US" dirty="0"/>
              <a:t>我看到很多同学的作业上都写到用户，用户和客户是不一样的，用户是软件最终使用的人，客户是托付给我们实现软件，对我们提需求的人。</a:t>
            </a:r>
            <a:endParaRPr lang="en-US" altLang="zh-CN" dirty="0"/>
          </a:p>
          <a:p>
            <a:pPr>
              <a:defRPr/>
            </a:pPr>
            <a:r>
              <a:rPr lang="zh-CN" altLang="en-US" b="1" dirty="0"/>
              <a:t>由于种种原因，在我们在需求阶段得到完全、一致、准确、合理的需求说明是很困难的，在获得一组基本需求说明后，就快速地使其“实现”，通过原型反馈，加深对系统的理解，并满足客户基本要求，使客户在试用过程中受到启发，对需求说明进行补充和精确化，消除不协调的系统需求，逐步确定各种需求，从而获得合理、协调一致、无歧义的、完整的、现实可行的需求说明。又把快速原型思想用到软件开发的其他阶段，向软件开发的全过程扩展。即先用相对少的成本，较短的周期开发一个简单的、但可以运行的系统原型向客户演示或让客户试用，以便及早澄清并检验一些主要设计策略，在此基础上再开发实际的软件系统。</a:t>
            </a:r>
            <a:endParaRPr lang="en-US" altLang="zh-CN" b="1" dirty="0"/>
          </a:p>
          <a:p>
            <a:pPr>
              <a:defRPr/>
            </a:pPr>
            <a:r>
              <a:rPr lang="zh-CN" altLang="en-US" dirty="0"/>
              <a:t>比如开发一个室内导航软件，目前需求不够明确，只知道一个基本的需求，能够在室内进行定位导航。这时候需要快速分析，迅速确定系统的基本要求，在此基础上，根据基本需求快速的实现一个可行的原型系统，原型系统可以忽略一些细节上的要求，比如安全性，异常处理。运行原型，发现误解和错误，同时将客户的需求一步步引导出来。</a:t>
            </a:r>
            <a:endParaRPr lang="en-US" altLang="zh-CN" dirty="0"/>
          </a:p>
          <a:p>
            <a:pPr>
              <a:defRPr/>
            </a:pPr>
            <a:endParaRPr lang="en-US" altLang="zh-CN" dirty="0"/>
          </a:p>
          <a:p>
            <a:pPr>
              <a:defRPr/>
            </a:pPr>
            <a:r>
              <a:rPr lang="en-US" altLang="zh-CN" dirty="0"/>
              <a:t>3.</a:t>
            </a:r>
            <a:r>
              <a:rPr lang="zh-CN" altLang="en-US" dirty="0"/>
              <a:t>增量模型</a:t>
            </a:r>
            <a:endParaRPr lang="en-US" altLang="zh-CN" dirty="0"/>
          </a:p>
          <a:p>
            <a:pPr>
              <a:defRPr/>
            </a:pPr>
            <a:r>
              <a:rPr lang="zh-CN" altLang="en-US" dirty="0"/>
              <a:t>所谓增量，指增加的功能。即把一个软件所要实现的功能分为若干步，每一步实现其中的一块。在每一步中采用瀑布模型的方式。这样反复进行的工作，就称为迭代</a:t>
            </a:r>
            <a:endParaRPr lang="en-US" altLang="zh-CN" dirty="0"/>
          </a:p>
          <a:p>
            <a:pPr>
              <a:defRPr/>
            </a:pPr>
            <a:r>
              <a:rPr lang="zh-CN" altLang="en-US" dirty="0"/>
              <a:t>一般来讲，最重要的增量放在前面。</a:t>
            </a:r>
          </a:p>
          <a:p>
            <a:pPr>
              <a:defRPr/>
            </a:pPr>
            <a:r>
              <a:rPr lang="zh-CN" altLang="en-US" dirty="0"/>
              <a:t>每次交付的增量产品都是可用的。</a:t>
            </a:r>
          </a:p>
          <a:p>
            <a:pPr>
              <a:defRPr/>
            </a:pPr>
            <a:r>
              <a:rPr lang="zh-CN" altLang="en-US" dirty="0"/>
              <a:t>适合于功能可以划分，而且时间不紧迫的情况。</a:t>
            </a:r>
          </a:p>
          <a:p>
            <a:pPr>
              <a:defRPr/>
            </a:pPr>
            <a:r>
              <a:rPr lang="zh-CN" altLang="en-US" dirty="0"/>
              <a:t>可以规避一定的风险。如有些技术还不稳定，将这部分放到后边。</a:t>
            </a:r>
            <a:endParaRPr lang="en-US" altLang="zh-CN" dirty="0"/>
          </a:p>
          <a:p>
            <a:pPr>
              <a:defRPr/>
            </a:pPr>
            <a:r>
              <a:rPr lang="zh-CN" altLang="en-US" dirty="0"/>
              <a:t>采用增量模型开发的多人在线战斗游戏：</a:t>
            </a:r>
          </a:p>
          <a:p>
            <a:pPr>
              <a:defRPr/>
            </a:pPr>
            <a:r>
              <a:rPr lang="zh-CN" altLang="en-US" dirty="0"/>
              <a:t>在第</a:t>
            </a:r>
            <a:r>
              <a:rPr lang="en-US" altLang="zh-CN" dirty="0"/>
              <a:t>1</a:t>
            </a:r>
            <a:r>
              <a:rPr lang="zh-CN" altLang="en-US" dirty="0"/>
              <a:t>个增量中提供基本战斗系统</a:t>
            </a:r>
          </a:p>
          <a:p>
            <a:pPr>
              <a:defRPr/>
            </a:pPr>
            <a:r>
              <a:rPr lang="zh-CN" altLang="en-US" dirty="0"/>
              <a:t>第</a:t>
            </a:r>
            <a:r>
              <a:rPr lang="en-US" altLang="zh-CN" dirty="0"/>
              <a:t>2</a:t>
            </a:r>
            <a:r>
              <a:rPr lang="zh-CN" altLang="en-US" dirty="0"/>
              <a:t>个增量中提供道具系统</a:t>
            </a:r>
            <a:endParaRPr lang="en-US" altLang="zh-CN" dirty="0"/>
          </a:p>
          <a:p>
            <a:pPr>
              <a:defRPr/>
            </a:pPr>
            <a:r>
              <a:rPr lang="zh-CN" altLang="en-US" dirty="0"/>
              <a:t>第</a:t>
            </a:r>
            <a:r>
              <a:rPr lang="en-US" altLang="zh-CN" dirty="0"/>
              <a:t>3</a:t>
            </a:r>
            <a:r>
              <a:rPr lang="zh-CN" altLang="en-US" dirty="0"/>
              <a:t>个增量中提供商店交易系统</a:t>
            </a:r>
          </a:p>
          <a:p>
            <a:pPr>
              <a:defRPr/>
            </a:pPr>
            <a:r>
              <a:rPr lang="zh-CN" altLang="en-US" dirty="0"/>
              <a:t>第</a:t>
            </a:r>
            <a:r>
              <a:rPr lang="en-US" altLang="zh-CN" dirty="0"/>
              <a:t>4</a:t>
            </a:r>
            <a:r>
              <a:rPr lang="zh-CN" altLang="en-US" dirty="0"/>
              <a:t>个增量中提供聊天、邮件</a:t>
            </a:r>
            <a:endParaRPr lang="en-US" altLang="zh-CN" dirty="0"/>
          </a:p>
          <a:p>
            <a:pPr>
              <a:defRPr/>
            </a:pPr>
            <a:endParaRPr lang="zh-CN" altLang="en-US" dirty="0"/>
          </a:p>
          <a:p>
            <a:pPr>
              <a:defRPr/>
            </a:pPr>
            <a:r>
              <a:rPr lang="zh-CN" altLang="zh-CN" dirty="0"/>
              <a:t>采用增量模型开发的字处理软件：</a:t>
            </a:r>
          </a:p>
          <a:p>
            <a:pPr>
              <a:defRPr/>
            </a:pPr>
            <a:r>
              <a:rPr lang="zh-CN" altLang="zh-CN" dirty="0"/>
              <a:t>在第</a:t>
            </a:r>
            <a:r>
              <a:rPr lang="en-US" altLang="zh-CN" dirty="0"/>
              <a:t>1</a:t>
            </a:r>
            <a:r>
              <a:rPr lang="zh-CN" altLang="zh-CN" dirty="0"/>
              <a:t>个增量中提供基本的文件管理、编辑和文档成文功能</a:t>
            </a:r>
          </a:p>
          <a:p>
            <a:pPr>
              <a:defRPr/>
            </a:pPr>
            <a:r>
              <a:rPr lang="zh-CN" altLang="zh-CN" dirty="0"/>
              <a:t>第</a:t>
            </a:r>
            <a:r>
              <a:rPr lang="en-US" altLang="zh-CN" dirty="0"/>
              <a:t>2</a:t>
            </a:r>
            <a:r>
              <a:rPr lang="zh-CN" altLang="zh-CN" dirty="0"/>
              <a:t>个增量中提供复杂的编辑和文档生成功能</a:t>
            </a:r>
          </a:p>
          <a:p>
            <a:pPr>
              <a:defRPr/>
            </a:pPr>
            <a:r>
              <a:rPr lang="zh-CN" altLang="zh-CN" dirty="0"/>
              <a:t>第</a:t>
            </a:r>
            <a:r>
              <a:rPr lang="en-US" altLang="zh-CN" dirty="0"/>
              <a:t>3</a:t>
            </a:r>
            <a:r>
              <a:rPr lang="zh-CN" altLang="zh-CN" dirty="0"/>
              <a:t>个增量中提供拼写和语法检查功能</a:t>
            </a:r>
          </a:p>
          <a:p>
            <a:pPr>
              <a:defRPr/>
            </a:pPr>
            <a:r>
              <a:rPr lang="zh-CN" altLang="zh-CN" dirty="0"/>
              <a:t>第</a:t>
            </a:r>
            <a:r>
              <a:rPr lang="en-US" altLang="zh-CN" dirty="0"/>
              <a:t>4</a:t>
            </a:r>
            <a:r>
              <a:rPr lang="zh-CN" altLang="zh-CN" dirty="0"/>
              <a:t>个增量中提供高级页面排版功能</a:t>
            </a:r>
          </a:p>
          <a:p>
            <a:pPr>
              <a:defRPr/>
            </a:pPr>
            <a:endParaRPr lang="en-US" altLang="zh-CN" dirty="0"/>
          </a:p>
          <a:p>
            <a:pPr>
              <a:defRPr/>
            </a:pPr>
            <a:endParaRPr lang="en-US" altLang="zh-CN" dirty="0"/>
          </a:p>
          <a:p>
            <a:pPr>
              <a:defRPr/>
            </a:pPr>
            <a:r>
              <a:rPr lang="en-US" altLang="zh-CN" dirty="0"/>
              <a:t>4.</a:t>
            </a:r>
            <a:r>
              <a:rPr lang="zh-CN" altLang="en-US" dirty="0"/>
              <a:t>构件模型</a:t>
            </a:r>
            <a:endParaRPr lang="en-US" altLang="zh-CN" dirty="0"/>
          </a:p>
          <a:p>
            <a:pPr>
              <a:defRPr/>
            </a:pPr>
            <a:r>
              <a:rPr lang="zh-CN" altLang="en-US" dirty="0"/>
              <a:t>构件是面向软件体系架构的可复用软件模块。构件（</a:t>
            </a:r>
            <a:r>
              <a:rPr lang="en-US" altLang="zh-CN" dirty="0"/>
              <a:t>component</a:t>
            </a:r>
            <a:r>
              <a:rPr lang="zh-CN" altLang="en-US" dirty="0"/>
              <a:t>）是可复用的软件组成成份，可被用来构造其他软件。它可以是被封装的对象类、类树、一些功能模块，可动态绑定的、含一个或多个程序的</a:t>
            </a:r>
            <a:r>
              <a:rPr lang="zh-CN" altLang="en-US" dirty="0">
                <a:solidFill>
                  <a:srgbClr val="FF0000"/>
                </a:solidFill>
              </a:rPr>
              <a:t>软件包</a:t>
            </a:r>
            <a:r>
              <a:rPr lang="zh-CN" altLang="en-US" dirty="0"/>
              <a:t>等。</a:t>
            </a:r>
            <a:endParaRPr lang="en-US" altLang="zh-CN" dirty="0"/>
          </a:p>
          <a:p>
            <a:pPr eaLnBrk="1" hangingPunct="1">
              <a:lnSpc>
                <a:spcPts val="4000"/>
              </a:lnSpc>
              <a:defRPr/>
            </a:pPr>
            <a:r>
              <a:rPr lang="zh-CN" altLang="en-US" dirty="0"/>
              <a:t>利用预先打包的软件构件来开发程序</a:t>
            </a:r>
            <a:r>
              <a:rPr lang="zh-CN" altLang="en-US" dirty="0">
                <a:solidFill>
                  <a:srgbClr val="FF0000"/>
                </a:solidFill>
              </a:rPr>
              <a:t>构件</a:t>
            </a:r>
            <a:r>
              <a:rPr lang="zh-CN" altLang="en-US" sz="2400" dirty="0"/>
              <a:t>。</a:t>
            </a:r>
            <a:endParaRPr lang="en-US" altLang="zh-CN" dirty="0"/>
          </a:p>
          <a:p>
            <a:pPr>
              <a:defRPr/>
            </a:pPr>
            <a:r>
              <a:rPr lang="zh-CN" altLang="en-US" dirty="0"/>
              <a:t>比如日历、工作流构件、订单构件、用户界面控制等等都可以是构件。</a:t>
            </a:r>
            <a:endParaRPr lang="en-US" altLang="zh-CN" dirty="0"/>
          </a:p>
          <a:p>
            <a:pPr>
              <a:defRPr/>
            </a:pPr>
            <a:r>
              <a:rPr lang="zh-CN" altLang="en-US" dirty="0"/>
              <a:t>基于构件的软件开发模型，开发一个油气田作业信息系统，</a:t>
            </a:r>
            <a:endParaRPr lang="en-US" altLang="zh-CN" dirty="0"/>
          </a:p>
          <a:p>
            <a:pPr>
              <a:defRPr/>
            </a:pPr>
            <a:r>
              <a:rPr lang="zh-CN" altLang="en-US" dirty="0"/>
              <a:t>首先对所需的构件进行评估，提取那些功能完整，独立，有重用价值的模块作为构件来开发，包括作业任务模块，功能图标管理模块，作业日记模块，记录录入模块，管柱数据录入，作业队管理等，这些功能模块可以作为可重用构件来开发。接下来对每个构件，确定它们的对外接口，操作界面和需要实现的功能。设计实现构件，将构件放入系统框架，进行测试。</a:t>
            </a:r>
            <a:endParaRPr lang="en-US" altLang="zh-CN" dirty="0"/>
          </a:p>
          <a:p>
            <a:pPr>
              <a:defRPr/>
            </a:pPr>
            <a:endParaRPr lang="zh-CN" altLang="en-US" dirty="0"/>
          </a:p>
          <a:p>
            <a:pPr>
              <a:defRPr/>
            </a:pPr>
            <a:endParaRPr lang="en-US" altLang="zh-CN" dirty="0"/>
          </a:p>
          <a:p>
            <a:pPr>
              <a:defRPr/>
            </a:pPr>
            <a:endParaRPr lang="zh-CN" altLang="en-US" dirty="0"/>
          </a:p>
        </p:txBody>
      </p:sp>
      <p:sp>
        <p:nvSpPr>
          <p:cNvPr id="12292" name="灯片编号占位符 3">
            <a:extLst>
              <a:ext uri="{FF2B5EF4-FFF2-40B4-BE49-F238E27FC236}">
                <a16:creationId xmlns:a16="http://schemas.microsoft.com/office/drawing/2014/main" id="{F72EFA77-7F1F-48E9-B6E5-8891670C52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C38E2C-29AE-4D06-B3EB-9D9C698BEE71}" type="slidenum">
              <a:rPr lang="zh-CN" altLang="en-US"/>
              <a:pPr/>
              <a:t>19</a:t>
            </a:fld>
            <a:endParaRPr lang="zh-CN" altLang="en-US"/>
          </a:p>
        </p:txBody>
      </p:sp>
    </p:spTree>
    <p:extLst>
      <p:ext uri="{BB962C8B-B14F-4D97-AF65-F5344CB8AC3E}">
        <p14:creationId xmlns:p14="http://schemas.microsoft.com/office/powerpoint/2010/main" val="8254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E49FD02F-D680-4BF4-B6B8-A4602E79B6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8BA185C2-04BC-4DAD-A7E5-4C46BDA703BF}"/>
              </a:ext>
            </a:extLst>
          </p:cNvPr>
          <p:cNvSpPr>
            <a:spLocks noGrp="1"/>
          </p:cNvSpPr>
          <p:nvPr>
            <p:ph type="body" idx="1"/>
          </p:nvPr>
        </p:nvSpPr>
        <p:spPr/>
        <p:txBody>
          <a:bodyPr>
            <a:normAutofit/>
          </a:bodyPr>
          <a:lstStyle/>
          <a:p>
            <a:pPr>
              <a:defRPr/>
            </a:pPr>
            <a:r>
              <a:rPr lang="en-US" altLang="zh-CN" dirty="0"/>
              <a:t>4.</a:t>
            </a:r>
            <a:r>
              <a:rPr lang="zh-CN" altLang="en-US" dirty="0"/>
              <a:t>构件模型</a:t>
            </a:r>
            <a:endParaRPr lang="en-US" altLang="zh-CN" dirty="0"/>
          </a:p>
          <a:p>
            <a:pPr>
              <a:defRPr/>
            </a:pPr>
            <a:r>
              <a:rPr lang="zh-CN" altLang="en-US" dirty="0"/>
              <a:t>基于构件的软件开发模型，开发一个油气田作业信息系统，</a:t>
            </a:r>
            <a:endParaRPr lang="en-US" altLang="zh-CN" dirty="0"/>
          </a:p>
          <a:p>
            <a:pPr>
              <a:defRPr/>
            </a:pPr>
            <a:r>
              <a:rPr lang="zh-CN" altLang="en-US" dirty="0"/>
              <a:t>首先对所需的构件进行评估，提取那些功能完整，独立，有重用价值的模块作为构件来开发，包括作业任务模块，功能图标管理模块，作业日记模块，记录录入模块，管柱数据录入，作业队管理等，这些功能模块可以作为可重用构件来开发。接下来对每个构件，确定它们的对外接口，操作界面和需要实现的功能。设计实现构件，将构件放入系统框架，进行测试。</a:t>
            </a:r>
            <a:endParaRPr lang="en-US" altLang="zh-CN" dirty="0"/>
          </a:p>
          <a:p>
            <a:pPr>
              <a:defRPr/>
            </a:pPr>
            <a:endParaRPr lang="zh-CN" altLang="en-US" dirty="0"/>
          </a:p>
          <a:p>
            <a:pPr>
              <a:defRPr/>
            </a:pPr>
            <a:endParaRPr lang="en-US" altLang="zh-CN" dirty="0"/>
          </a:p>
          <a:p>
            <a:pPr>
              <a:defRPr/>
            </a:pPr>
            <a:endParaRPr lang="zh-CN" altLang="en-US" dirty="0"/>
          </a:p>
        </p:txBody>
      </p:sp>
      <p:sp>
        <p:nvSpPr>
          <p:cNvPr id="12292" name="灯片编号占位符 3">
            <a:extLst>
              <a:ext uri="{FF2B5EF4-FFF2-40B4-BE49-F238E27FC236}">
                <a16:creationId xmlns:a16="http://schemas.microsoft.com/office/drawing/2014/main" id="{F72EFA77-7F1F-48E9-B6E5-8891670C52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C38E2C-29AE-4D06-B3EB-9D9C698BEE71}" type="slidenum">
              <a:rPr lang="zh-CN" altLang="en-US"/>
              <a:pPr/>
              <a:t>22</a:t>
            </a:fld>
            <a:endParaRPr lang="zh-CN" altLang="en-US"/>
          </a:p>
        </p:txBody>
      </p:sp>
    </p:spTree>
    <p:extLst>
      <p:ext uri="{BB962C8B-B14F-4D97-AF65-F5344CB8AC3E}">
        <p14:creationId xmlns:p14="http://schemas.microsoft.com/office/powerpoint/2010/main" val="4049731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9C770E6E-A68D-4A57-BF3A-D2C3B6356D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04F321B3-8476-4F24-9D80-24021504CB46}"/>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0000" lnSpcReduction="20000"/>
          </a:bodyPr>
          <a:lstStyle/>
          <a:p>
            <a:pPr>
              <a:defRPr/>
            </a:pPr>
            <a:r>
              <a:rPr lang="en-US" altLang="zh-CN" dirty="0"/>
              <a:t>1.</a:t>
            </a:r>
            <a:r>
              <a:rPr lang="zh-CN" altLang="en-US" dirty="0"/>
              <a:t>通俗地讲，敏捷是指在软件的开发活动中，坚持一些基本原则，灵活运用各种方法，快速地开发出令客户满意的产品。</a:t>
            </a:r>
          </a:p>
          <a:p>
            <a:pPr>
              <a:defRPr/>
            </a:pPr>
            <a:r>
              <a:rPr lang="zh-CN" altLang="en-US" dirty="0"/>
              <a:t>敏捷是一种态度，是敏捷建模者们坚持的价值观、敏捷建模者们相信的原则、敏捷建模者们应用的实践组成的集合。</a:t>
            </a:r>
            <a:endParaRPr lang="en-US" altLang="zh-CN" dirty="0"/>
          </a:p>
          <a:p>
            <a:pPr>
              <a:defRPr/>
            </a:pPr>
            <a:r>
              <a:rPr lang="zh-CN" altLang="en-US" dirty="0"/>
              <a:t>大家根据这段话自己概述一下。</a:t>
            </a:r>
            <a:endParaRPr lang="en-US" altLang="zh-CN" dirty="0"/>
          </a:p>
          <a:p>
            <a:pPr>
              <a:defRPr/>
            </a:pPr>
            <a:r>
              <a:rPr lang="zh-CN" altLang="en-US" dirty="0"/>
              <a:t>同学答案参考</a:t>
            </a:r>
            <a:endParaRPr lang="en-US" altLang="zh-CN" dirty="0"/>
          </a:p>
          <a:p>
            <a:pPr>
              <a:defRPr/>
            </a:pPr>
            <a:r>
              <a:rPr lang="zh-CN" altLang="en-US" dirty="0"/>
              <a:t>普遍存在的变化是敏捷的基本动力，敏捷需要有效的响应变化，它鼓励在共利益者之间进行更便利的沟通和协作，强调可运行软件的快速交付。 </a:t>
            </a:r>
          </a:p>
          <a:p>
            <a:pPr>
              <a:defRPr/>
            </a:pPr>
            <a:r>
              <a:rPr lang="zh-CN" altLang="en-US" dirty="0"/>
              <a:t>敏捷允许项目团队调整并合理安排任务，理解易变性并制定计划。精简并维持最基本的工作产品，强调增量交付，快速提供可运行软件</a:t>
            </a:r>
          </a:p>
          <a:p>
            <a:pPr>
              <a:defRPr/>
            </a:pPr>
            <a:endParaRPr lang="en-US" altLang="zh-CN" dirty="0"/>
          </a:p>
          <a:p>
            <a:pPr>
              <a:defRPr/>
            </a:pPr>
            <a:r>
              <a:rPr lang="en-US" altLang="zh-CN" dirty="0"/>
              <a:t>2.</a:t>
            </a:r>
            <a:r>
              <a:rPr lang="zh-CN" altLang="en-US" dirty="0"/>
              <a:t>迭代计划关注的时间短、策划的依据比较确定，与里程碑控制不同，它以保证计划进度为首要目标，主要通过裁减迭代的任务范围，比如将任务推后到下次迭代，来跟上进度期限，本次迭代的执行结果，往往成为调整项目估计和策划下次迭代的经验参照和依据，更容易管理变更。</a:t>
            </a:r>
            <a:endParaRPr lang="en-US" altLang="zh-CN" dirty="0"/>
          </a:p>
          <a:p>
            <a:pPr eaLnBrk="1" hangingPunct="1">
              <a:lnSpc>
                <a:spcPct val="150000"/>
              </a:lnSpc>
              <a:defRPr/>
            </a:pPr>
            <a:r>
              <a:rPr lang="zh-CN" altLang="en-US" dirty="0"/>
              <a:t>本章每个敏捷过程都是迭代的，</a:t>
            </a:r>
            <a:r>
              <a:rPr lang="zh-CN" altLang="zh-CN" dirty="0"/>
              <a:t>极限编程</a:t>
            </a:r>
            <a:r>
              <a:rPr lang="zh-CN" altLang="en-US" dirty="0"/>
              <a:t>、</a:t>
            </a:r>
            <a:r>
              <a:rPr lang="zh-CN" altLang="zh-CN" dirty="0"/>
              <a:t>自适应软件开发</a:t>
            </a:r>
            <a:r>
              <a:rPr lang="zh-CN" altLang="en-US" dirty="0"/>
              <a:t>、</a:t>
            </a:r>
            <a:r>
              <a:rPr lang="zh-CN" altLang="zh-CN" dirty="0"/>
              <a:t>动态系统开发</a:t>
            </a:r>
            <a:r>
              <a:rPr lang="zh-CN" altLang="en-US" dirty="0"/>
              <a:t>、</a:t>
            </a:r>
            <a:r>
              <a:rPr lang="en-US" altLang="zh-CN" dirty="0"/>
              <a:t>Scrum</a:t>
            </a:r>
            <a:r>
              <a:rPr lang="zh-CN" altLang="en-US" dirty="0"/>
              <a:t>、</a:t>
            </a:r>
            <a:r>
              <a:rPr lang="en-US" altLang="zh-CN" dirty="0"/>
              <a:t>Crystal</a:t>
            </a:r>
            <a:r>
              <a:rPr lang="zh-CN" altLang="en-US" dirty="0"/>
              <a:t>、</a:t>
            </a:r>
            <a:r>
              <a:rPr lang="zh-CN" altLang="zh-CN" dirty="0"/>
              <a:t>特征驱动开发</a:t>
            </a:r>
            <a:r>
              <a:rPr lang="zh-CN" altLang="en-US" dirty="0"/>
              <a:t>。</a:t>
            </a:r>
            <a:endParaRPr lang="en-US" altLang="zh-CN" dirty="0"/>
          </a:p>
          <a:p>
            <a:pPr eaLnBrk="1" hangingPunct="1">
              <a:lnSpc>
                <a:spcPct val="150000"/>
              </a:lnSpc>
              <a:defRPr/>
            </a:pPr>
            <a:endParaRPr lang="en-US" altLang="zh-CN" dirty="0"/>
          </a:p>
          <a:p>
            <a:pPr eaLnBrk="1" hangingPunct="1">
              <a:lnSpc>
                <a:spcPct val="150000"/>
              </a:lnSpc>
              <a:defRPr/>
            </a:pPr>
            <a:endParaRPr lang="en-US" altLang="zh-CN" dirty="0"/>
          </a:p>
          <a:p>
            <a:pPr eaLnBrk="1" hangingPunct="1">
              <a:lnSpc>
                <a:spcPct val="150000"/>
              </a:lnSpc>
              <a:defRPr/>
            </a:pPr>
            <a:r>
              <a:rPr lang="zh-CN" altLang="en-US" dirty="0"/>
              <a:t>敏捷开发主要针对需求不明确或不稳定或变化比较快的项目，如果从这个角度看，一次迭代就能完成的项目，又是需求明确的稳定的不变化的项目，这是矛盾的。</a:t>
            </a:r>
            <a:endParaRPr lang="en-US" altLang="zh-CN" dirty="0"/>
          </a:p>
          <a:p>
            <a:pPr eaLnBrk="1" hangingPunct="1">
              <a:lnSpc>
                <a:spcPct val="150000"/>
              </a:lnSpc>
              <a:defRPr/>
            </a:pPr>
            <a:endParaRPr lang="en-US" altLang="zh-CN" dirty="0"/>
          </a:p>
          <a:p>
            <a:pPr>
              <a:defRPr/>
            </a:pPr>
            <a:r>
              <a:rPr lang="en-US" altLang="zh-CN" dirty="0"/>
              <a:t>3.</a:t>
            </a:r>
            <a:r>
              <a:rPr lang="zh-CN" altLang="zh-CN" dirty="0"/>
              <a:t>用户故事：</a:t>
            </a:r>
          </a:p>
          <a:p>
            <a:pPr>
              <a:defRPr/>
            </a:pPr>
            <a:r>
              <a:rPr lang="zh-CN" altLang="zh-CN" dirty="0"/>
              <a:t>我作为一名借阅者</a:t>
            </a:r>
          </a:p>
          <a:p>
            <a:pPr>
              <a:defRPr/>
            </a:pPr>
            <a:r>
              <a:rPr lang="zh-CN" altLang="zh-CN" dirty="0"/>
              <a:t>我希望能够迅速找到我想借阅的书籍，或者在无明确目的的时候，在自己感兴趣的领域内寻找自己想看的书籍，并且能够马上知道借阅期限以及归还日期</a:t>
            </a:r>
          </a:p>
          <a:p>
            <a:pPr eaLnBrk="1" hangingPunct="1">
              <a:lnSpc>
                <a:spcPct val="150000"/>
              </a:lnSpc>
              <a:defRPr/>
            </a:pPr>
            <a:r>
              <a:rPr lang="zh-CN" altLang="en-US" dirty="0"/>
              <a:t>用户故事很多同学写成了用例的形式，两者是不同的，用户故事要做的是问题描述，“作为</a:t>
            </a:r>
            <a:r>
              <a:rPr lang="en-US" altLang="zh-CN" dirty="0"/>
              <a:t>……</a:t>
            </a:r>
            <a:r>
              <a:rPr lang="zh-CN" altLang="en-US" dirty="0"/>
              <a:t>（谁），我想要</a:t>
            </a:r>
            <a:r>
              <a:rPr lang="en-US" altLang="zh-CN" dirty="0"/>
              <a:t>……</a:t>
            </a:r>
            <a:br>
              <a:rPr lang="en-US" altLang="zh-CN" dirty="0"/>
            </a:br>
            <a:r>
              <a:rPr lang="zh-CN" altLang="en-US" dirty="0"/>
              <a:t>（做什么），为了</a:t>
            </a:r>
            <a:r>
              <a:rPr lang="en-US" altLang="zh-CN" dirty="0"/>
              <a:t>……</a:t>
            </a:r>
            <a:r>
              <a:rPr lang="zh-CN" altLang="en-US" dirty="0"/>
              <a:t>（为什么）”。</a:t>
            </a:r>
            <a:endParaRPr lang="en-US" altLang="zh-CN" b="1" dirty="0"/>
          </a:p>
          <a:p>
            <a:pPr eaLnBrk="1" hangingPunct="1">
              <a:lnSpc>
                <a:spcPct val="150000"/>
              </a:lnSpc>
              <a:defRPr/>
            </a:pPr>
            <a:endParaRPr lang="en-US" altLang="zh-CN" dirty="0"/>
          </a:p>
          <a:p>
            <a:pPr eaLnBrk="1" hangingPunct="1">
              <a:lnSpc>
                <a:spcPct val="150000"/>
              </a:lnSpc>
              <a:defRPr/>
            </a:pPr>
            <a:endParaRPr lang="en-US" altLang="zh-CN" dirty="0"/>
          </a:p>
          <a:p>
            <a:pPr>
              <a:defRPr/>
            </a:pPr>
            <a:endParaRPr lang="en-US" altLang="zh-CN" dirty="0"/>
          </a:p>
          <a:p>
            <a:pPr>
              <a:defRPr/>
            </a:pPr>
            <a:endParaRPr lang="zh-CN" altLang="en-US" dirty="0"/>
          </a:p>
        </p:txBody>
      </p:sp>
      <p:sp>
        <p:nvSpPr>
          <p:cNvPr id="16388" name="灯片编号占位符 3">
            <a:extLst>
              <a:ext uri="{FF2B5EF4-FFF2-40B4-BE49-F238E27FC236}">
                <a16:creationId xmlns:a16="http://schemas.microsoft.com/office/drawing/2014/main" id="{A6E52FCE-9C0B-4D92-80F3-1903D5ED81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3D0BA1-D932-4198-B8EE-EA8ACEF466F0}" type="slidenum">
              <a:rPr lang="zh-CN" altLang="en-US"/>
              <a:pPr/>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28B34-402B-43A4-B883-A9E485A2824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32F3F6-84F9-4856-B79E-C28765F481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178DB9E-3A04-472B-9150-8E484F5EB91B}"/>
              </a:ext>
            </a:extLst>
          </p:cNvPr>
          <p:cNvSpPr>
            <a:spLocks noGrp="1"/>
          </p:cNvSpPr>
          <p:nvPr>
            <p:ph type="dt" sz="half" idx="10"/>
          </p:nvPr>
        </p:nvSpPr>
        <p:spPr/>
        <p:txBody>
          <a:bodyPr/>
          <a:lstStyle/>
          <a:p>
            <a:fld id="{24C85259-A59C-4070-8B90-C889EB6CDAFF}"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418D4E31-4D64-4369-8164-84C8AAC996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8BBEF1-EC94-4B92-B2CF-206BCF967BFC}"/>
              </a:ext>
            </a:extLst>
          </p:cNvPr>
          <p:cNvSpPr>
            <a:spLocks noGrp="1"/>
          </p:cNvSpPr>
          <p:nvPr>
            <p:ph type="sldNum" sz="quarter" idx="12"/>
          </p:nvPr>
        </p:nvSpPr>
        <p:spPr/>
        <p:txBody>
          <a:body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607581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2BECF-E33E-42A2-B7AB-8AAC5C4F2D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C1D46F-C750-402D-9A28-2439E7E2AE0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E19511-599F-4D72-8282-D57D59B5BA5D}"/>
              </a:ext>
            </a:extLst>
          </p:cNvPr>
          <p:cNvSpPr>
            <a:spLocks noGrp="1"/>
          </p:cNvSpPr>
          <p:nvPr>
            <p:ph type="dt" sz="half" idx="10"/>
          </p:nvPr>
        </p:nvSpPr>
        <p:spPr/>
        <p:txBody>
          <a:bodyPr/>
          <a:lstStyle/>
          <a:p>
            <a:fld id="{24C85259-A59C-4070-8B90-C889EB6CDAFF}"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EB3547EA-CED7-4A78-A782-B74CB76A1C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3FA721-7850-45D5-A10F-99EF3F35F559}"/>
              </a:ext>
            </a:extLst>
          </p:cNvPr>
          <p:cNvSpPr>
            <a:spLocks noGrp="1"/>
          </p:cNvSpPr>
          <p:nvPr>
            <p:ph type="sldNum" sz="quarter" idx="12"/>
          </p:nvPr>
        </p:nvSpPr>
        <p:spPr/>
        <p:txBody>
          <a:body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3453816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D4A456-0885-4A8B-9914-A59477D64B2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E49501-7508-4EB9-B596-02268C103DE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09994E-F43A-47A9-9C25-3247858E91D0}"/>
              </a:ext>
            </a:extLst>
          </p:cNvPr>
          <p:cNvSpPr>
            <a:spLocks noGrp="1"/>
          </p:cNvSpPr>
          <p:nvPr>
            <p:ph type="dt" sz="half" idx="10"/>
          </p:nvPr>
        </p:nvSpPr>
        <p:spPr/>
        <p:txBody>
          <a:bodyPr/>
          <a:lstStyle/>
          <a:p>
            <a:fld id="{24C85259-A59C-4070-8B90-C889EB6CDAFF}"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01A011C0-9640-407C-92E6-B1AC4D2BD8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66D846-C1B4-40BF-A1FC-C14C8748FCF1}"/>
              </a:ext>
            </a:extLst>
          </p:cNvPr>
          <p:cNvSpPr>
            <a:spLocks noGrp="1"/>
          </p:cNvSpPr>
          <p:nvPr>
            <p:ph type="sldNum" sz="quarter" idx="12"/>
          </p:nvPr>
        </p:nvSpPr>
        <p:spPr/>
        <p:txBody>
          <a:body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3425274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2835C-2F7D-481B-A3E8-0748EEFDC3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B477C55-5DB6-4096-A7CF-3029224557F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72EDB4-E138-4706-9E7A-E1DA5DEBB202}"/>
              </a:ext>
            </a:extLst>
          </p:cNvPr>
          <p:cNvSpPr>
            <a:spLocks noGrp="1"/>
          </p:cNvSpPr>
          <p:nvPr>
            <p:ph type="dt" sz="half" idx="10"/>
          </p:nvPr>
        </p:nvSpPr>
        <p:spPr/>
        <p:txBody>
          <a:bodyPr/>
          <a:lstStyle/>
          <a:p>
            <a:fld id="{24C85259-A59C-4070-8B90-C889EB6CDAFF}"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B14EA65C-1781-4110-9569-DCD31834CF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6EC2E4-4FF1-46F5-B0E9-75457735F1BB}"/>
              </a:ext>
            </a:extLst>
          </p:cNvPr>
          <p:cNvSpPr>
            <a:spLocks noGrp="1"/>
          </p:cNvSpPr>
          <p:nvPr>
            <p:ph type="sldNum" sz="quarter" idx="12"/>
          </p:nvPr>
        </p:nvSpPr>
        <p:spPr/>
        <p:txBody>
          <a:body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146949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95F5A-D4AF-4DB4-938A-DE02E0C2B64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E0E539E-4AE8-4F1F-9725-2C3348D62D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1EC8B2-07F6-4BEB-A9D1-4F0E1A94F21B}"/>
              </a:ext>
            </a:extLst>
          </p:cNvPr>
          <p:cNvSpPr>
            <a:spLocks noGrp="1"/>
          </p:cNvSpPr>
          <p:nvPr>
            <p:ph type="dt" sz="half" idx="10"/>
          </p:nvPr>
        </p:nvSpPr>
        <p:spPr/>
        <p:txBody>
          <a:bodyPr/>
          <a:lstStyle/>
          <a:p>
            <a:fld id="{24C85259-A59C-4070-8B90-C889EB6CDAFF}"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13995CF3-72FB-4FB7-94EB-EE2D7065E4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72F16-8405-4850-9E8B-84DAF4A5468B}"/>
              </a:ext>
            </a:extLst>
          </p:cNvPr>
          <p:cNvSpPr>
            <a:spLocks noGrp="1"/>
          </p:cNvSpPr>
          <p:nvPr>
            <p:ph type="sldNum" sz="quarter" idx="12"/>
          </p:nvPr>
        </p:nvSpPr>
        <p:spPr/>
        <p:txBody>
          <a:body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3057438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D53BC-8C21-4E76-ABBF-F32BD1DA9A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E46419-14FF-47BB-8E03-798AE31EB22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119F426-6F3C-405C-AAA1-B2B8EC09A2C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2AD3974-245D-41CF-A41C-CF216691BB8C}"/>
              </a:ext>
            </a:extLst>
          </p:cNvPr>
          <p:cNvSpPr>
            <a:spLocks noGrp="1"/>
          </p:cNvSpPr>
          <p:nvPr>
            <p:ph type="dt" sz="half" idx="10"/>
          </p:nvPr>
        </p:nvSpPr>
        <p:spPr/>
        <p:txBody>
          <a:bodyPr/>
          <a:lstStyle/>
          <a:p>
            <a:fld id="{24C85259-A59C-4070-8B90-C889EB6CDAFF}" type="datetimeFigureOut">
              <a:rPr lang="zh-CN" altLang="en-US" smtClean="0"/>
              <a:t>2024/11/4</a:t>
            </a:fld>
            <a:endParaRPr lang="zh-CN" altLang="en-US"/>
          </a:p>
        </p:txBody>
      </p:sp>
      <p:sp>
        <p:nvSpPr>
          <p:cNvPr id="6" name="页脚占位符 5">
            <a:extLst>
              <a:ext uri="{FF2B5EF4-FFF2-40B4-BE49-F238E27FC236}">
                <a16:creationId xmlns:a16="http://schemas.microsoft.com/office/drawing/2014/main" id="{4447ACC7-F746-424C-BAE4-386BC2F7CC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6667DE-F442-4EF3-B04D-F2CEECE209B1}"/>
              </a:ext>
            </a:extLst>
          </p:cNvPr>
          <p:cNvSpPr>
            <a:spLocks noGrp="1"/>
          </p:cNvSpPr>
          <p:nvPr>
            <p:ph type="sldNum" sz="quarter" idx="12"/>
          </p:nvPr>
        </p:nvSpPr>
        <p:spPr/>
        <p:txBody>
          <a:body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299459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562C9-EA35-4D9E-B50A-E34D22397C9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1EFE6D3-A784-4503-AB88-B58A5BB4B1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AFA0B4-58E0-44D8-8D5F-E7C293F1FFC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0C839FB-C15F-4FB7-9C13-6F074FA453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B8FD78-64AE-45E3-B844-A690CD970E3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4518CB2-185F-4E3C-BAB9-9A4BAAC47C42}"/>
              </a:ext>
            </a:extLst>
          </p:cNvPr>
          <p:cNvSpPr>
            <a:spLocks noGrp="1"/>
          </p:cNvSpPr>
          <p:nvPr>
            <p:ph type="dt" sz="half" idx="10"/>
          </p:nvPr>
        </p:nvSpPr>
        <p:spPr/>
        <p:txBody>
          <a:bodyPr/>
          <a:lstStyle/>
          <a:p>
            <a:fld id="{24C85259-A59C-4070-8B90-C889EB6CDAFF}" type="datetimeFigureOut">
              <a:rPr lang="zh-CN" altLang="en-US" smtClean="0"/>
              <a:t>2024/11/4</a:t>
            </a:fld>
            <a:endParaRPr lang="zh-CN" altLang="en-US"/>
          </a:p>
        </p:txBody>
      </p:sp>
      <p:sp>
        <p:nvSpPr>
          <p:cNvPr id="8" name="页脚占位符 7">
            <a:extLst>
              <a:ext uri="{FF2B5EF4-FFF2-40B4-BE49-F238E27FC236}">
                <a16:creationId xmlns:a16="http://schemas.microsoft.com/office/drawing/2014/main" id="{D4A477E0-D0D9-402C-A50B-A6E1BD2EEB3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B4823E7-ECAD-42EE-92F7-F0B9CD653CC4}"/>
              </a:ext>
            </a:extLst>
          </p:cNvPr>
          <p:cNvSpPr>
            <a:spLocks noGrp="1"/>
          </p:cNvSpPr>
          <p:nvPr>
            <p:ph type="sldNum" sz="quarter" idx="12"/>
          </p:nvPr>
        </p:nvSpPr>
        <p:spPr/>
        <p:txBody>
          <a:body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3900461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E55DE-BD9B-427A-A685-793FCAC1EC2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BE5A79D-0E50-4A4A-9927-FF146DC443EB}"/>
              </a:ext>
            </a:extLst>
          </p:cNvPr>
          <p:cNvSpPr>
            <a:spLocks noGrp="1"/>
          </p:cNvSpPr>
          <p:nvPr>
            <p:ph type="dt" sz="half" idx="10"/>
          </p:nvPr>
        </p:nvSpPr>
        <p:spPr/>
        <p:txBody>
          <a:bodyPr/>
          <a:lstStyle/>
          <a:p>
            <a:fld id="{24C85259-A59C-4070-8B90-C889EB6CDAFF}" type="datetimeFigureOut">
              <a:rPr lang="zh-CN" altLang="en-US" smtClean="0"/>
              <a:t>2024/11/4</a:t>
            </a:fld>
            <a:endParaRPr lang="zh-CN" altLang="en-US"/>
          </a:p>
        </p:txBody>
      </p:sp>
      <p:sp>
        <p:nvSpPr>
          <p:cNvPr id="4" name="页脚占位符 3">
            <a:extLst>
              <a:ext uri="{FF2B5EF4-FFF2-40B4-BE49-F238E27FC236}">
                <a16:creationId xmlns:a16="http://schemas.microsoft.com/office/drawing/2014/main" id="{06BECC33-116D-4D0F-B041-795FBED8FF8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12A8F4F-5FAC-4F4D-99F4-5B97705C57B9}"/>
              </a:ext>
            </a:extLst>
          </p:cNvPr>
          <p:cNvSpPr>
            <a:spLocks noGrp="1"/>
          </p:cNvSpPr>
          <p:nvPr>
            <p:ph type="sldNum" sz="quarter" idx="12"/>
          </p:nvPr>
        </p:nvSpPr>
        <p:spPr/>
        <p:txBody>
          <a:body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152219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CDE813B-2FE4-4F53-BDC6-7E2EA7C79E6C}"/>
              </a:ext>
            </a:extLst>
          </p:cNvPr>
          <p:cNvSpPr>
            <a:spLocks noGrp="1"/>
          </p:cNvSpPr>
          <p:nvPr>
            <p:ph type="dt" sz="half" idx="10"/>
          </p:nvPr>
        </p:nvSpPr>
        <p:spPr/>
        <p:txBody>
          <a:bodyPr/>
          <a:lstStyle/>
          <a:p>
            <a:fld id="{24C85259-A59C-4070-8B90-C889EB6CDAFF}" type="datetimeFigureOut">
              <a:rPr lang="zh-CN" altLang="en-US" smtClean="0"/>
              <a:t>2024/11/4</a:t>
            </a:fld>
            <a:endParaRPr lang="zh-CN" altLang="en-US"/>
          </a:p>
        </p:txBody>
      </p:sp>
      <p:sp>
        <p:nvSpPr>
          <p:cNvPr id="3" name="页脚占位符 2">
            <a:extLst>
              <a:ext uri="{FF2B5EF4-FFF2-40B4-BE49-F238E27FC236}">
                <a16:creationId xmlns:a16="http://schemas.microsoft.com/office/drawing/2014/main" id="{7097035A-1C4C-4102-95AD-B743F97207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8C3843-A504-4B46-AFDE-8FCF43A06FE6}"/>
              </a:ext>
            </a:extLst>
          </p:cNvPr>
          <p:cNvSpPr>
            <a:spLocks noGrp="1"/>
          </p:cNvSpPr>
          <p:nvPr>
            <p:ph type="sldNum" sz="quarter" idx="12"/>
          </p:nvPr>
        </p:nvSpPr>
        <p:spPr/>
        <p:txBody>
          <a:body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3485385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AFA98-2672-42B5-A2A4-BA61C1BE281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3B49265-520F-4A3C-9FE8-5591528AE0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BF5E3A5-6B93-4182-8060-B0761FF93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9669FA-212F-4E19-918D-928338E1BE3F}"/>
              </a:ext>
            </a:extLst>
          </p:cNvPr>
          <p:cNvSpPr>
            <a:spLocks noGrp="1"/>
          </p:cNvSpPr>
          <p:nvPr>
            <p:ph type="dt" sz="half" idx="10"/>
          </p:nvPr>
        </p:nvSpPr>
        <p:spPr/>
        <p:txBody>
          <a:bodyPr/>
          <a:lstStyle/>
          <a:p>
            <a:fld id="{24C85259-A59C-4070-8B90-C889EB6CDAFF}" type="datetimeFigureOut">
              <a:rPr lang="zh-CN" altLang="en-US" smtClean="0"/>
              <a:t>2024/11/4</a:t>
            </a:fld>
            <a:endParaRPr lang="zh-CN" altLang="en-US"/>
          </a:p>
        </p:txBody>
      </p:sp>
      <p:sp>
        <p:nvSpPr>
          <p:cNvPr id="6" name="页脚占位符 5">
            <a:extLst>
              <a:ext uri="{FF2B5EF4-FFF2-40B4-BE49-F238E27FC236}">
                <a16:creationId xmlns:a16="http://schemas.microsoft.com/office/drawing/2014/main" id="{0656D2F7-AE39-40E8-8C9F-58DB0D68C4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022247-F672-4E94-8DC3-4F866DCBC11B}"/>
              </a:ext>
            </a:extLst>
          </p:cNvPr>
          <p:cNvSpPr>
            <a:spLocks noGrp="1"/>
          </p:cNvSpPr>
          <p:nvPr>
            <p:ph type="sldNum" sz="quarter" idx="12"/>
          </p:nvPr>
        </p:nvSpPr>
        <p:spPr/>
        <p:txBody>
          <a:body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2373638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48223-D870-4F90-A75F-A280D25601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470A2D9-4D6F-458D-930F-AF28C68EE5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67A5527-C7CC-4D8F-817C-14901F7FB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23909EE-D981-4CB6-B533-C8B80066ECA4}"/>
              </a:ext>
            </a:extLst>
          </p:cNvPr>
          <p:cNvSpPr>
            <a:spLocks noGrp="1"/>
          </p:cNvSpPr>
          <p:nvPr>
            <p:ph type="dt" sz="half" idx="10"/>
          </p:nvPr>
        </p:nvSpPr>
        <p:spPr/>
        <p:txBody>
          <a:bodyPr/>
          <a:lstStyle/>
          <a:p>
            <a:fld id="{24C85259-A59C-4070-8B90-C889EB6CDAFF}" type="datetimeFigureOut">
              <a:rPr lang="zh-CN" altLang="en-US" smtClean="0"/>
              <a:t>2024/11/4</a:t>
            </a:fld>
            <a:endParaRPr lang="zh-CN" altLang="en-US"/>
          </a:p>
        </p:txBody>
      </p:sp>
      <p:sp>
        <p:nvSpPr>
          <p:cNvPr id="6" name="页脚占位符 5">
            <a:extLst>
              <a:ext uri="{FF2B5EF4-FFF2-40B4-BE49-F238E27FC236}">
                <a16:creationId xmlns:a16="http://schemas.microsoft.com/office/drawing/2014/main" id="{FC9E4ECB-3487-4601-A82C-6FA7194241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85FCF4-6186-461E-9C49-8ED37D6CF8CD}"/>
              </a:ext>
            </a:extLst>
          </p:cNvPr>
          <p:cNvSpPr>
            <a:spLocks noGrp="1"/>
          </p:cNvSpPr>
          <p:nvPr>
            <p:ph type="sldNum" sz="quarter" idx="12"/>
          </p:nvPr>
        </p:nvSpPr>
        <p:spPr/>
        <p:txBody>
          <a:body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4053530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27A2115-6D8B-4BB8-9F4D-E6C59D24CD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1F151ED-6737-48A1-B34E-44536A669F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F585A6-BDEF-4297-8F63-6526283508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85259-A59C-4070-8B90-C889EB6CDAFF}"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6AA2E8E6-4F99-4A79-8674-944B73655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97F9234-255D-4B99-B65B-08CB97E16E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15648A-262A-4393-8E00-420AFA8F5DED}" type="slidenum">
              <a:rPr lang="zh-CN" altLang="en-US" smtClean="0"/>
              <a:t>‹#›</a:t>
            </a:fld>
            <a:endParaRPr lang="zh-CN" altLang="en-US"/>
          </a:p>
        </p:txBody>
      </p:sp>
    </p:spTree>
    <p:extLst>
      <p:ext uri="{BB962C8B-B14F-4D97-AF65-F5344CB8AC3E}">
        <p14:creationId xmlns:p14="http://schemas.microsoft.com/office/powerpoint/2010/main" val="3110555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a:extLst>
              <a:ext uri="{FF2B5EF4-FFF2-40B4-BE49-F238E27FC236}">
                <a16:creationId xmlns:a16="http://schemas.microsoft.com/office/drawing/2014/main" id="{6F675F86-63F4-4F2A-A998-E8B4205C6494}"/>
              </a:ext>
            </a:extLst>
          </p:cNvPr>
          <p:cNvGrpSpPr>
            <a:grpSpLocks/>
          </p:cNvGrpSpPr>
          <p:nvPr/>
        </p:nvGrpSpPr>
        <p:grpSpPr bwMode="auto">
          <a:xfrm>
            <a:off x="1847850" y="4173539"/>
            <a:ext cx="4032250" cy="935037"/>
            <a:chOff x="158" y="2614"/>
            <a:chExt cx="2540" cy="589"/>
          </a:xfrm>
        </p:grpSpPr>
        <p:sp>
          <p:nvSpPr>
            <p:cNvPr id="5125" name="Text Box 10">
              <a:extLst>
                <a:ext uri="{FF2B5EF4-FFF2-40B4-BE49-F238E27FC236}">
                  <a16:creationId xmlns:a16="http://schemas.microsoft.com/office/drawing/2014/main" id="{269BFE15-24D8-496F-92B1-FA6339F3FEF5}"/>
                </a:ext>
              </a:extLst>
            </p:cNvPr>
            <p:cNvSpPr txBox="1">
              <a:spLocks noChangeArrowheads="1"/>
            </p:cNvSpPr>
            <p:nvPr/>
          </p:nvSpPr>
          <p:spPr bwMode="auto">
            <a:xfrm>
              <a:off x="158" y="2614"/>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3000">
                <a:solidFill>
                  <a:schemeClr val="bg1"/>
                </a:solidFill>
                <a:latin typeface="黑体" panose="02010609060101010101" pitchFamily="49" charset="-122"/>
                <a:ea typeface="黑体" panose="02010609060101010101" pitchFamily="49" charset="-122"/>
              </a:endParaRPr>
            </a:p>
          </p:txBody>
        </p:sp>
        <p:sp>
          <p:nvSpPr>
            <p:cNvPr id="5126" name="Text Box 11">
              <a:extLst>
                <a:ext uri="{FF2B5EF4-FFF2-40B4-BE49-F238E27FC236}">
                  <a16:creationId xmlns:a16="http://schemas.microsoft.com/office/drawing/2014/main" id="{00755222-2CEA-4050-8BCF-D0C4C5C6081E}"/>
                </a:ext>
              </a:extLst>
            </p:cNvPr>
            <p:cNvSpPr txBox="1">
              <a:spLocks noChangeArrowheads="1"/>
            </p:cNvSpPr>
            <p:nvPr/>
          </p:nvSpPr>
          <p:spPr bwMode="auto">
            <a:xfrm>
              <a:off x="657" y="2915"/>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400" b="1">
                <a:solidFill>
                  <a:schemeClr val="bg1"/>
                </a:solidFill>
                <a:latin typeface="黑体" panose="02010609060101010101" pitchFamily="49" charset="-122"/>
                <a:ea typeface="黑体" panose="02010609060101010101" pitchFamily="49" charset="-122"/>
              </a:endParaRPr>
            </a:p>
          </p:txBody>
        </p:sp>
      </p:grpSp>
      <p:sp>
        <p:nvSpPr>
          <p:cNvPr id="5123" name="标题 7">
            <a:extLst>
              <a:ext uri="{FF2B5EF4-FFF2-40B4-BE49-F238E27FC236}">
                <a16:creationId xmlns:a16="http://schemas.microsoft.com/office/drawing/2014/main" id="{F07D0B1A-5026-4D48-9D2C-37DE2B4B153F}"/>
              </a:ext>
            </a:extLst>
          </p:cNvPr>
          <p:cNvSpPr>
            <a:spLocks noGrp="1"/>
          </p:cNvSpPr>
          <p:nvPr>
            <p:ph type="ctrTitle"/>
          </p:nvPr>
        </p:nvSpPr>
        <p:spPr>
          <a:xfrm>
            <a:off x="1524000" y="2024858"/>
            <a:ext cx="9144000" cy="2387600"/>
          </a:xfrm>
        </p:spPr>
        <p:txBody>
          <a:bodyPr>
            <a:normAutofit/>
          </a:bodyPr>
          <a:lstStyle/>
          <a:p>
            <a:pPr eaLnBrk="1" hangingPunct="1"/>
            <a:r>
              <a:rPr lang="zh-CN" altLang="en-US" dirty="0"/>
              <a:t>习题课</a:t>
            </a:r>
            <a:br>
              <a:rPr lang="en-US" altLang="zh-CN" dirty="0"/>
            </a:br>
            <a:br>
              <a:rPr lang="en-US" altLang="zh-CN" dirty="0"/>
            </a:br>
            <a:r>
              <a:rPr lang="en-US" altLang="zh-CN" sz="3100" dirty="0"/>
              <a:t>2024.11.4</a:t>
            </a:r>
            <a:endParaRPr lang="zh-CN" altLang="en-US" sz="3100" dirty="0"/>
          </a:p>
        </p:txBody>
      </p:sp>
    </p:spTree>
    <p:extLst>
      <p:ext uri="{BB962C8B-B14F-4D97-AF65-F5344CB8AC3E}">
        <p14:creationId xmlns:p14="http://schemas.microsoft.com/office/powerpoint/2010/main" val="38588589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49422FA8-3F50-4F2B-A7F2-47AD84C2EAEA}"/>
              </a:ext>
            </a:extLst>
          </p:cNvPr>
          <p:cNvGraphicFramePr>
            <a:graphicFrameLocks noGrp="1"/>
          </p:cNvGraphicFramePr>
          <p:nvPr>
            <p:extLst>
              <p:ext uri="{D42A27DB-BD31-4B8C-83A1-F6EECF244321}">
                <p14:modId xmlns:p14="http://schemas.microsoft.com/office/powerpoint/2010/main" val="2196370287"/>
              </p:ext>
            </p:extLst>
          </p:nvPr>
        </p:nvGraphicFramePr>
        <p:xfrm>
          <a:off x="1839913" y="1557337"/>
          <a:ext cx="8207375" cy="3743326"/>
        </p:xfrm>
        <a:graphic>
          <a:graphicData uri="http://schemas.openxmlformats.org/drawingml/2006/table">
            <a:tbl>
              <a:tblPr/>
              <a:tblGrid>
                <a:gridCol w="3155950">
                  <a:extLst>
                    <a:ext uri="{9D8B030D-6E8A-4147-A177-3AD203B41FA5}">
                      <a16:colId xmlns:a16="http://schemas.microsoft.com/office/drawing/2014/main" val="648719532"/>
                    </a:ext>
                  </a:extLst>
                </a:gridCol>
                <a:gridCol w="5051425">
                  <a:extLst>
                    <a:ext uri="{9D8B030D-6E8A-4147-A177-3AD203B41FA5}">
                      <a16:colId xmlns:a16="http://schemas.microsoft.com/office/drawing/2014/main" val="2332353108"/>
                    </a:ext>
                  </a:extLst>
                </a:gridCol>
              </a:tblGrid>
              <a:tr h="18716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Arial" panose="020B0604020202020204" pitchFamily="34" charset="0"/>
                          <a:ea typeface="宋体" panose="02010600030101010101" pitchFamily="2" charset="-122"/>
                        </a:rPr>
                        <a:t>瀑布模型的优点</a:t>
                      </a:r>
                      <a:endParaRPr kumimoji="0" lang="zh-CN" altLang="en-US" sz="2400" b="0" i="0" u="none" strike="noStrike" cap="none" normalizeH="0" baseline="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Arial" panose="020B0604020202020204" pitchFamily="34" charset="0"/>
                          <a:ea typeface="宋体" panose="02010600030101010101" pitchFamily="2" charset="-122"/>
                        </a:rPr>
                        <a:t>容易理解和计划</a:t>
                      </a:r>
                      <a:br>
                        <a:rPr kumimoji="0" lang="zh-CN" altLang="en-US" sz="2400" b="0" i="0" u="none" strike="noStrike" cap="none" normalizeH="0" baseline="0">
                          <a:ln>
                            <a:noFill/>
                          </a:ln>
                          <a:solidFill>
                            <a:srgbClr val="000000"/>
                          </a:solidFill>
                          <a:effectLst/>
                          <a:latin typeface="Arial" panose="020B0604020202020204" pitchFamily="34" charset="0"/>
                          <a:ea typeface="宋体" panose="02010600030101010101" pitchFamily="2" charset="-122"/>
                        </a:rPr>
                      </a:br>
                      <a:r>
                        <a:rPr kumimoji="0" lang="zh-CN" altLang="en-US" sz="2400" b="0" i="0" u="none" strike="noStrike" cap="none" normalizeH="0" baseline="0">
                          <a:ln>
                            <a:noFill/>
                          </a:ln>
                          <a:solidFill>
                            <a:srgbClr val="000000"/>
                          </a:solidFill>
                          <a:effectLst/>
                          <a:latin typeface="Arial" panose="020B0604020202020204" pitchFamily="34" charset="0"/>
                          <a:ea typeface="宋体" panose="02010600030101010101" pitchFamily="2" charset="-122"/>
                        </a:rPr>
                        <a:t>适用于充分了解的小型项目</a:t>
                      </a:r>
                      <a:br>
                        <a:rPr kumimoji="0" lang="zh-CN" altLang="en-US" sz="2400" b="0" i="0" u="none" strike="noStrike" cap="none" normalizeH="0" baseline="0">
                          <a:ln>
                            <a:noFill/>
                          </a:ln>
                          <a:solidFill>
                            <a:srgbClr val="000000"/>
                          </a:solidFill>
                          <a:effectLst/>
                          <a:latin typeface="Arial" panose="020B0604020202020204" pitchFamily="34" charset="0"/>
                          <a:ea typeface="宋体" panose="02010600030101010101" pitchFamily="2" charset="-122"/>
                        </a:rPr>
                      </a:br>
                      <a:r>
                        <a:rPr kumimoji="0" lang="zh-CN" altLang="en-US" sz="2400" b="0" i="0" u="none" strike="noStrike" cap="none" normalizeH="0" baseline="0">
                          <a:ln>
                            <a:noFill/>
                          </a:ln>
                          <a:solidFill>
                            <a:srgbClr val="000000"/>
                          </a:solidFill>
                          <a:effectLst/>
                          <a:latin typeface="Arial" panose="020B0604020202020204" pitchFamily="34" charset="0"/>
                          <a:ea typeface="宋体" panose="02010600030101010101" pitchFamily="2" charset="-122"/>
                        </a:rPr>
                        <a:t>分析和测试是顺序线性的</a:t>
                      </a:r>
                      <a:endParaRPr kumimoji="0" lang="zh-CN" altLang="en-US" sz="2400" b="0" i="0" u="none" strike="noStrike" cap="none" normalizeH="0" baseline="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306969938"/>
                  </a:ext>
                </a:extLst>
              </a:tr>
              <a:tr h="18716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Arial" panose="020B0604020202020204" pitchFamily="34" charset="0"/>
                          <a:ea typeface="宋体" panose="02010600030101010101" pitchFamily="2" charset="-122"/>
                        </a:rPr>
                        <a:t>瀑布模型的缺点</a:t>
                      </a:r>
                      <a:endParaRPr kumimoji="0" lang="zh-CN" altLang="en-US" sz="2400" b="0" i="0" u="none" strike="noStrike" cap="none" normalizeH="0" baseline="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不能很好地适应变化</a:t>
                      </a:r>
                      <a:br>
                        <a:rPr kumimoji="0" lang="zh-CN" altLang="en-US" sz="2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br>
                      <a:r>
                        <a:rPr kumimoji="0" lang="zh-CN" altLang="en-US" sz="2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测试在过程的后期进行</a:t>
                      </a:r>
                      <a:br>
                        <a:rPr kumimoji="0" lang="zh-CN" altLang="en-US" sz="2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br>
                      <a:r>
                        <a:rPr kumimoji="0" lang="zh-CN" altLang="en-US" sz="2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客户确认在最后阶段</a:t>
                      </a:r>
                      <a:endParaRPr kumimoji="0" lang="zh-CN" altLang="en-US" sz="24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309555611"/>
                  </a:ext>
                </a:extLst>
              </a:tr>
            </a:tbl>
          </a:graphicData>
        </a:graphic>
      </p:graphicFrame>
    </p:spTree>
    <p:extLst>
      <p:ext uri="{BB962C8B-B14F-4D97-AF65-F5344CB8AC3E}">
        <p14:creationId xmlns:p14="http://schemas.microsoft.com/office/powerpoint/2010/main" val="3654847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a:extLst>
              <a:ext uri="{FF2B5EF4-FFF2-40B4-BE49-F238E27FC236}">
                <a16:creationId xmlns:a16="http://schemas.microsoft.com/office/drawing/2014/main" id="{E6BDA133-81AE-4912-A77E-FF4FB4AF00D2}"/>
              </a:ext>
            </a:extLst>
          </p:cNvPr>
          <p:cNvSpPr>
            <a:spLocks noGrp="1"/>
          </p:cNvSpPr>
          <p:nvPr>
            <p:ph idx="1"/>
          </p:nvPr>
        </p:nvSpPr>
        <p:spPr>
          <a:xfrm>
            <a:off x="838200" y="365760"/>
            <a:ext cx="10515600" cy="6492240"/>
          </a:xfrm>
        </p:spPr>
        <p:txBody>
          <a:bodyPr>
            <a:normAutofit/>
          </a:bodyPr>
          <a:lstStyle/>
          <a:p>
            <a:pPr marL="514350" indent="-514350">
              <a:buFontTx/>
              <a:buAutoNum type="arabicPeriod"/>
            </a:pPr>
            <a:r>
              <a:rPr lang="zh-CN" altLang="en-US" b="1" dirty="0"/>
              <a:t>详细描述三个适于采用瀑布模型的软件项目</a:t>
            </a:r>
            <a:endParaRPr lang="en-US" altLang="zh-CN" b="1" dirty="0"/>
          </a:p>
          <a:p>
            <a:pPr marL="514350" indent="-514350">
              <a:buFontTx/>
              <a:buAutoNum type="arabicPeriod"/>
            </a:pPr>
            <a:endParaRPr lang="en-US" altLang="zh-CN" b="1" dirty="0"/>
          </a:p>
          <a:p>
            <a:pPr>
              <a:defRPr/>
            </a:pPr>
            <a:r>
              <a:rPr lang="zh-CN" altLang="zh-CN" sz="2400" dirty="0">
                <a:latin typeface="宋体" panose="02010600030101010101" pitchFamily="2" charset="-122"/>
              </a:rPr>
              <a:t>例</a:t>
            </a:r>
            <a:r>
              <a:rPr lang="en-US" altLang="zh-CN" sz="2400" dirty="0">
                <a:latin typeface="宋体" panose="02010600030101010101" pitchFamily="2" charset="-122"/>
              </a:rPr>
              <a:t>1</a:t>
            </a:r>
            <a:r>
              <a:rPr lang="zh-CN" altLang="zh-CN" sz="2400" dirty="0">
                <a:latin typeface="宋体" panose="02010600030101010101" pitchFamily="2" charset="-122"/>
              </a:rPr>
              <a:t>：学生选课系统。</a:t>
            </a:r>
          </a:p>
          <a:p>
            <a:pPr>
              <a:defRPr/>
            </a:pPr>
            <a:r>
              <a:rPr lang="zh-CN" altLang="zh-CN" sz="2400" dirty="0">
                <a:latin typeface="宋体" panose="02010600030101010101" pitchFamily="2" charset="-122"/>
              </a:rPr>
              <a:t>系统的需求非常明确和稳定，就是学生能成功退选课并且不能造成课与课的时间冲突。而且系统管理员可以增减修改课程信息。</a:t>
            </a:r>
          </a:p>
          <a:p>
            <a:pPr>
              <a:defRPr/>
            </a:pPr>
            <a:r>
              <a:rPr lang="zh-CN" altLang="zh-CN" sz="2400" dirty="0">
                <a:latin typeface="宋体" panose="02010600030101010101" pitchFamily="2" charset="-122"/>
              </a:rPr>
              <a:t>例</a:t>
            </a:r>
            <a:r>
              <a:rPr lang="en-US" altLang="zh-CN" sz="2400" dirty="0">
                <a:latin typeface="宋体" panose="02010600030101010101" pitchFamily="2" charset="-122"/>
              </a:rPr>
              <a:t>2</a:t>
            </a:r>
            <a:r>
              <a:rPr lang="zh-CN" altLang="zh-CN" sz="2400" dirty="0">
                <a:latin typeface="宋体" panose="02010600030101010101" pitchFamily="2" charset="-122"/>
              </a:rPr>
              <a:t>：图书管理与借阅系统。</a:t>
            </a:r>
          </a:p>
          <a:p>
            <a:pPr>
              <a:defRPr/>
            </a:pPr>
            <a:r>
              <a:rPr lang="zh-CN" altLang="zh-CN" sz="2400" dirty="0">
                <a:latin typeface="宋体" panose="02010600030101010101" pitchFamily="2" charset="-122"/>
              </a:rPr>
              <a:t>系统的需求是借阅者可以在系统中找到自己所需要的书籍并实现借阅，而且可以通过系统进行还书的操作。而且系统管理员可以查找到借阅时间超时的借阅者或进行一些相关的处理操作。</a:t>
            </a:r>
          </a:p>
          <a:p>
            <a:pPr>
              <a:defRPr/>
            </a:pPr>
            <a:r>
              <a:rPr lang="zh-CN" altLang="zh-CN" sz="2400" dirty="0">
                <a:latin typeface="宋体" panose="02010600030101010101" pitchFamily="2" charset="-122"/>
              </a:rPr>
              <a:t>例</a:t>
            </a:r>
            <a:r>
              <a:rPr lang="en-US" altLang="zh-CN" sz="2400" dirty="0">
                <a:latin typeface="宋体" panose="02010600030101010101" pitchFamily="2" charset="-122"/>
              </a:rPr>
              <a:t>3</a:t>
            </a:r>
            <a:r>
              <a:rPr lang="zh-CN" altLang="zh-CN" sz="2400" dirty="0">
                <a:latin typeface="宋体" panose="02010600030101010101" pitchFamily="2" charset="-122"/>
              </a:rPr>
              <a:t>：学生成绩管理系统</a:t>
            </a:r>
          </a:p>
          <a:p>
            <a:pPr>
              <a:defRPr/>
            </a:pPr>
            <a:r>
              <a:rPr lang="zh-CN" altLang="zh-CN" sz="2400" dirty="0">
                <a:latin typeface="宋体" panose="02010600030101010101" pitchFamily="2" charset="-122"/>
              </a:rPr>
              <a:t>系统的需求是教师可以录入、修改学生的成绩，学生能够查看自己各科的成绩，系统需求也非常明确。</a:t>
            </a:r>
          </a:p>
          <a:p>
            <a:pPr marL="0" indent="0">
              <a:buNone/>
            </a:pPr>
            <a:endParaRPr lang="en-US" altLang="zh-CN" b="1" dirty="0"/>
          </a:p>
          <a:p>
            <a:pPr marL="514350" indent="-514350">
              <a:buFontTx/>
              <a:buAutoNum type="arabicPeriod"/>
            </a:pPr>
            <a:endParaRPr lang="en-US" altLang="zh-CN" b="1" dirty="0"/>
          </a:p>
          <a:p>
            <a:pPr marL="514350" indent="-514350">
              <a:buFontTx/>
              <a:buAutoNum type="arabicPeriod"/>
            </a:pPr>
            <a:endParaRPr lang="en-US" altLang="zh-CN" b="1" dirty="0"/>
          </a:p>
        </p:txBody>
      </p:sp>
    </p:spTree>
    <p:extLst>
      <p:ext uri="{BB962C8B-B14F-4D97-AF65-F5344CB8AC3E}">
        <p14:creationId xmlns:p14="http://schemas.microsoft.com/office/powerpoint/2010/main" val="966575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388852FA-0B44-4A38-930C-402114A1BE0A}"/>
              </a:ext>
            </a:extLst>
          </p:cNvPr>
          <p:cNvSpPr>
            <a:spLocks noGrp="1" noChangeArrowheads="1"/>
          </p:cNvSpPr>
          <p:nvPr>
            <p:ph type="title"/>
          </p:nvPr>
        </p:nvSpPr>
        <p:spPr>
          <a:xfrm>
            <a:off x="2419350" y="312738"/>
            <a:ext cx="8229600" cy="1143000"/>
          </a:xfrm>
        </p:spPr>
        <p:txBody>
          <a:bodyPr/>
          <a:lstStyle/>
          <a:p>
            <a:pPr eaLnBrk="1" hangingPunct="1"/>
            <a:r>
              <a:rPr lang="zh-CN" altLang="en-US"/>
              <a:t>增量模型</a:t>
            </a:r>
          </a:p>
        </p:txBody>
      </p:sp>
      <p:sp>
        <p:nvSpPr>
          <p:cNvPr id="8" name="内容占位符 2">
            <a:extLst>
              <a:ext uri="{FF2B5EF4-FFF2-40B4-BE49-F238E27FC236}">
                <a16:creationId xmlns:a16="http://schemas.microsoft.com/office/drawing/2014/main" id="{7AFDE624-A031-43DA-80A9-2E8F4E76EA07}"/>
              </a:ext>
            </a:extLst>
          </p:cNvPr>
          <p:cNvSpPr>
            <a:spLocks noGrp="1" noChangeArrowheads="1"/>
          </p:cNvSpPr>
          <p:nvPr>
            <p:ph idx="1"/>
          </p:nvPr>
        </p:nvSpPr>
        <p:spPr>
          <a:xfrm>
            <a:off x="2419350" y="1450975"/>
            <a:ext cx="8229600" cy="4525963"/>
          </a:xfrm>
        </p:spPr>
        <p:txBody>
          <a:bodyPr/>
          <a:lstStyle/>
          <a:p>
            <a:pPr eaLnBrk="1" hangingPunct="1"/>
            <a:r>
              <a:rPr lang="zh-CN" altLang="en-US" dirty="0"/>
              <a:t>以迭代方式运用瀑布模型。   </a:t>
            </a:r>
          </a:p>
        </p:txBody>
      </p:sp>
      <p:pic>
        <p:nvPicPr>
          <p:cNvPr id="9" name="Picture 5">
            <a:extLst>
              <a:ext uri="{FF2B5EF4-FFF2-40B4-BE49-F238E27FC236}">
                <a16:creationId xmlns:a16="http://schemas.microsoft.com/office/drawing/2014/main" id="{2ED0BF9A-C5A8-4CD1-947F-0B9E6448F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0396"/>
          <a:stretch>
            <a:fillRect/>
          </a:stretch>
        </p:blipFill>
        <p:spPr bwMode="auto">
          <a:xfrm>
            <a:off x="2933700" y="2171700"/>
            <a:ext cx="7777163" cy="4087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7260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A24D9DC7-8D53-4534-8EE5-99B2E3DA009E}"/>
              </a:ext>
            </a:extLst>
          </p:cNvPr>
          <p:cNvSpPr>
            <a:spLocks noGrp="1" noChangeArrowheads="1"/>
          </p:cNvSpPr>
          <p:nvPr>
            <p:ph type="title"/>
          </p:nvPr>
        </p:nvSpPr>
        <p:spPr>
          <a:xfrm>
            <a:off x="1981200" y="369888"/>
            <a:ext cx="8229600" cy="1143000"/>
          </a:xfrm>
        </p:spPr>
        <p:txBody>
          <a:bodyPr/>
          <a:lstStyle/>
          <a:p>
            <a:pPr eaLnBrk="1" hangingPunct="1"/>
            <a:r>
              <a:rPr lang="zh-CN" altLang="en-US"/>
              <a:t>增量模型（续）</a:t>
            </a:r>
          </a:p>
        </p:txBody>
      </p:sp>
      <p:sp>
        <p:nvSpPr>
          <p:cNvPr id="3" name="内容占位符 2">
            <a:extLst>
              <a:ext uri="{FF2B5EF4-FFF2-40B4-BE49-F238E27FC236}">
                <a16:creationId xmlns:a16="http://schemas.microsoft.com/office/drawing/2014/main" id="{04F8529B-4D15-482F-AA51-A861A4C3D16B}"/>
              </a:ext>
            </a:extLst>
          </p:cNvPr>
          <p:cNvSpPr>
            <a:spLocks noGrp="1" noChangeArrowheads="1"/>
          </p:cNvSpPr>
          <p:nvPr>
            <p:ph idx="1"/>
          </p:nvPr>
        </p:nvSpPr>
        <p:spPr>
          <a:xfrm>
            <a:off x="1981200" y="1695450"/>
            <a:ext cx="8229600" cy="4525963"/>
          </a:xfrm>
        </p:spPr>
        <p:txBody>
          <a:bodyPr/>
          <a:lstStyle/>
          <a:p>
            <a:pPr eaLnBrk="1" hangingPunct="1">
              <a:lnSpc>
                <a:spcPct val="150000"/>
              </a:lnSpc>
            </a:pPr>
            <a:r>
              <a:rPr lang="zh-CN" altLang="en-US" dirty="0">
                <a:latin typeface="宋体" panose="02010600030101010101" pitchFamily="2" charset="-122"/>
              </a:rPr>
              <a:t>特点：</a:t>
            </a:r>
            <a:endParaRPr lang="en-US" altLang="zh-CN" dirty="0">
              <a:latin typeface="宋体" panose="02010600030101010101" pitchFamily="2" charset="-122"/>
            </a:endParaRPr>
          </a:p>
          <a:p>
            <a:pPr lvl="1" eaLnBrk="1" hangingPunct="1">
              <a:lnSpc>
                <a:spcPct val="150000"/>
              </a:lnSpc>
            </a:pPr>
            <a:r>
              <a:rPr lang="zh-CN" altLang="en-US" dirty="0">
                <a:latin typeface="宋体" panose="02010600030101010101" pitchFamily="2" charset="-122"/>
              </a:rPr>
              <a:t>一般来讲，最重要的增量放在前面。</a:t>
            </a:r>
            <a:endParaRPr lang="en-US" altLang="zh-CN" dirty="0">
              <a:latin typeface="宋体" panose="02010600030101010101" pitchFamily="2" charset="-122"/>
            </a:endParaRPr>
          </a:p>
          <a:p>
            <a:pPr lvl="1" eaLnBrk="1" hangingPunct="1">
              <a:lnSpc>
                <a:spcPct val="150000"/>
              </a:lnSpc>
            </a:pPr>
            <a:r>
              <a:rPr lang="zh-CN" altLang="en-US" dirty="0">
                <a:latin typeface="宋体" panose="02010600030101010101" pitchFamily="2" charset="-122"/>
              </a:rPr>
              <a:t>每次交付的增量产品都是可用的。</a:t>
            </a:r>
            <a:endParaRPr lang="en-US" altLang="zh-CN" dirty="0">
              <a:latin typeface="宋体" panose="02010600030101010101" pitchFamily="2" charset="-122"/>
            </a:endParaRPr>
          </a:p>
          <a:p>
            <a:pPr lvl="1" eaLnBrk="1" hangingPunct="1">
              <a:lnSpc>
                <a:spcPct val="150000"/>
              </a:lnSpc>
            </a:pPr>
            <a:r>
              <a:rPr lang="zh-CN" altLang="en-US" dirty="0">
                <a:latin typeface="宋体" panose="02010600030101010101" pitchFamily="2" charset="-122"/>
              </a:rPr>
              <a:t>适合于功能可以划分，而且时间不紧迫的情况。</a:t>
            </a:r>
            <a:endParaRPr lang="en-US" altLang="zh-CN" dirty="0">
              <a:latin typeface="宋体" panose="02010600030101010101" pitchFamily="2" charset="-122"/>
            </a:endParaRPr>
          </a:p>
          <a:p>
            <a:pPr lvl="1" eaLnBrk="1" hangingPunct="1">
              <a:lnSpc>
                <a:spcPct val="150000"/>
              </a:lnSpc>
            </a:pPr>
            <a:r>
              <a:rPr lang="zh-CN" altLang="en-US" dirty="0">
                <a:latin typeface="宋体" panose="02010600030101010101" pitchFamily="2" charset="-122"/>
              </a:rPr>
              <a:t>可以规避一定的风险。如有些技术还不稳定，将这部分放到后边。</a:t>
            </a:r>
          </a:p>
        </p:txBody>
      </p:sp>
    </p:spTree>
    <p:extLst>
      <p:ext uri="{BB962C8B-B14F-4D97-AF65-F5344CB8AC3E}">
        <p14:creationId xmlns:p14="http://schemas.microsoft.com/office/powerpoint/2010/main" val="259369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A442C-FC1F-4039-B9F7-0C3C76C22938}"/>
              </a:ext>
            </a:extLst>
          </p:cNvPr>
          <p:cNvSpPr>
            <a:spLocks noGrp="1" noChangeArrowheads="1"/>
          </p:cNvSpPr>
          <p:nvPr>
            <p:ph type="title"/>
          </p:nvPr>
        </p:nvSpPr>
        <p:spPr>
          <a:xfrm>
            <a:off x="2247900" y="465138"/>
            <a:ext cx="8229600" cy="1143000"/>
          </a:xfrm>
        </p:spPr>
        <p:txBody>
          <a:bodyPr/>
          <a:lstStyle/>
          <a:p>
            <a:pPr eaLnBrk="1" hangingPunct="1"/>
            <a:r>
              <a:rPr lang="zh-CN" altLang="en-US"/>
              <a:t>增量模型（续）</a:t>
            </a:r>
          </a:p>
        </p:txBody>
      </p:sp>
      <p:sp>
        <p:nvSpPr>
          <p:cNvPr id="3" name="内容占位符 2">
            <a:extLst>
              <a:ext uri="{FF2B5EF4-FFF2-40B4-BE49-F238E27FC236}">
                <a16:creationId xmlns:a16="http://schemas.microsoft.com/office/drawing/2014/main" id="{709C70BF-894B-44DD-B81F-3D32110D1D77}"/>
              </a:ext>
            </a:extLst>
          </p:cNvPr>
          <p:cNvSpPr>
            <a:spLocks noGrp="1" noChangeArrowheads="1"/>
          </p:cNvSpPr>
          <p:nvPr>
            <p:ph idx="1"/>
          </p:nvPr>
        </p:nvSpPr>
        <p:spPr>
          <a:xfrm>
            <a:off x="2247900" y="1790700"/>
            <a:ext cx="8229600" cy="4525963"/>
          </a:xfrm>
        </p:spPr>
        <p:txBody>
          <a:bodyPr/>
          <a:lstStyle/>
          <a:p>
            <a:pPr eaLnBrk="1" hangingPunct="1">
              <a:lnSpc>
                <a:spcPct val="150000"/>
              </a:lnSpc>
            </a:pPr>
            <a:r>
              <a:rPr lang="zh-CN" altLang="en-US" dirty="0">
                <a:solidFill>
                  <a:srgbClr val="FF0000"/>
                </a:solidFill>
              </a:rPr>
              <a:t>例如：</a:t>
            </a:r>
            <a:endParaRPr lang="en-US" altLang="zh-CN" dirty="0">
              <a:solidFill>
                <a:srgbClr val="FF0000"/>
              </a:solidFill>
            </a:endParaRPr>
          </a:p>
          <a:p>
            <a:pPr lvl="1" eaLnBrk="1" hangingPunct="1">
              <a:lnSpc>
                <a:spcPct val="150000"/>
              </a:lnSpc>
            </a:pPr>
            <a:r>
              <a:rPr lang="zh-CN" altLang="en-US" dirty="0"/>
              <a:t>采用增量模型开发的字处理软件：</a:t>
            </a:r>
            <a:endParaRPr lang="en-US" altLang="zh-CN" dirty="0"/>
          </a:p>
          <a:p>
            <a:pPr lvl="2" eaLnBrk="1" hangingPunct="1">
              <a:lnSpc>
                <a:spcPct val="150000"/>
              </a:lnSpc>
            </a:pPr>
            <a:r>
              <a:rPr lang="zh-CN" altLang="en-US" dirty="0"/>
              <a:t>在第</a:t>
            </a:r>
            <a:r>
              <a:rPr lang="en-US" altLang="zh-CN" dirty="0"/>
              <a:t>1</a:t>
            </a:r>
            <a:r>
              <a:rPr lang="zh-CN" altLang="en-US" dirty="0"/>
              <a:t>个增量中提供基本的文件管理、编辑和文档成文功能</a:t>
            </a:r>
            <a:endParaRPr lang="en-US" altLang="zh-CN" dirty="0"/>
          </a:p>
          <a:p>
            <a:pPr lvl="2" eaLnBrk="1" hangingPunct="1">
              <a:lnSpc>
                <a:spcPct val="150000"/>
              </a:lnSpc>
            </a:pPr>
            <a:r>
              <a:rPr lang="zh-CN" altLang="en-US" dirty="0"/>
              <a:t>第</a:t>
            </a:r>
            <a:r>
              <a:rPr lang="en-US" altLang="zh-CN" dirty="0"/>
              <a:t>2</a:t>
            </a:r>
            <a:r>
              <a:rPr lang="zh-CN" altLang="en-US" dirty="0"/>
              <a:t>个增量中提供复杂的编辑和文档生成功能</a:t>
            </a:r>
            <a:endParaRPr lang="en-US" altLang="zh-CN" dirty="0"/>
          </a:p>
          <a:p>
            <a:pPr lvl="2" eaLnBrk="1" hangingPunct="1">
              <a:lnSpc>
                <a:spcPct val="150000"/>
              </a:lnSpc>
            </a:pPr>
            <a:r>
              <a:rPr lang="zh-CN" altLang="en-US" dirty="0"/>
              <a:t>第</a:t>
            </a:r>
            <a:r>
              <a:rPr lang="en-US" altLang="zh-CN" dirty="0"/>
              <a:t>3</a:t>
            </a:r>
            <a:r>
              <a:rPr lang="zh-CN" altLang="en-US" dirty="0"/>
              <a:t>个增量中提供拼写和语法检查功能</a:t>
            </a:r>
            <a:endParaRPr lang="en-US" altLang="zh-CN" dirty="0"/>
          </a:p>
          <a:p>
            <a:pPr lvl="2" eaLnBrk="1" hangingPunct="1">
              <a:lnSpc>
                <a:spcPct val="150000"/>
              </a:lnSpc>
            </a:pPr>
            <a:r>
              <a:rPr lang="zh-CN" altLang="en-US" dirty="0"/>
              <a:t>第</a:t>
            </a:r>
            <a:r>
              <a:rPr lang="en-US" altLang="zh-CN" dirty="0"/>
              <a:t>4</a:t>
            </a:r>
            <a:r>
              <a:rPr lang="zh-CN" altLang="en-US" dirty="0"/>
              <a:t>个增量中提供高级页面排版功能</a:t>
            </a:r>
            <a:endParaRPr lang="en-US" altLang="zh-CN" dirty="0"/>
          </a:p>
        </p:txBody>
      </p:sp>
    </p:spTree>
    <p:extLst>
      <p:ext uri="{BB962C8B-B14F-4D97-AF65-F5344CB8AC3E}">
        <p14:creationId xmlns:p14="http://schemas.microsoft.com/office/powerpoint/2010/main" val="4246844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D9DE2F5D-DE4F-4C85-A58E-C4464E69D074}"/>
              </a:ext>
            </a:extLst>
          </p:cNvPr>
          <p:cNvGraphicFramePr>
            <a:graphicFrameLocks noGrp="1"/>
          </p:cNvGraphicFramePr>
          <p:nvPr>
            <p:extLst>
              <p:ext uri="{D42A27DB-BD31-4B8C-83A1-F6EECF244321}">
                <p14:modId xmlns:p14="http://schemas.microsoft.com/office/powerpoint/2010/main" val="1950622131"/>
              </p:ext>
            </p:extLst>
          </p:nvPr>
        </p:nvGraphicFramePr>
        <p:xfrm>
          <a:off x="2220913" y="1268413"/>
          <a:ext cx="8207375" cy="4617085"/>
        </p:xfrm>
        <a:graphic>
          <a:graphicData uri="http://schemas.openxmlformats.org/drawingml/2006/table">
            <a:tbl>
              <a:tblPr/>
              <a:tblGrid>
                <a:gridCol w="1433512">
                  <a:extLst>
                    <a:ext uri="{9D8B030D-6E8A-4147-A177-3AD203B41FA5}">
                      <a16:colId xmlns:a16="http://schemas.microsoft.com/office/drawing/2014/main" val="2104912138"/>
                    </a:ext>
                  </a:extLst>
                </a:gridCol>
                <a:gridCol w="6773863">
                  <a:extLst>
                    <a:ext uri="{9D8B030D-6E8A-4147-A177-3AD203B41FA5}">
                      <a16:colId xmlns:a16="http://schemas.microsoft.com/office/drawing/2014/main" val="3738324402"/>
                    </a:ext>
                  </a:extLst>
                </a:gridCol>
              </a:tblGrid>
              <a:tr h="23749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增量模型优点</a:t>
                      </a:r>
                      <a:endParaRPr kumimoji="0" lang="zh-CN" altLang="en-US" sz="1800" b="0" i="0" u="none" strike="noStrike" cap="none" normalizeH="0" baseline="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 </a:t>
                      </a:r>
                      <a:r>
                        <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将待开发的软件系统模块化，可以分批次的提交软件产品，使用户可以及时了解软件项目的进展。</a:t>
                      </a:r>
                      <a:br>
                        <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b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 </a:t>
                      </a:r>
                      <a:r>
                        <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以组件为单位进行开发降低了软件开发的风险，一个开发周期内的错误不会影响到整个软件系统。</a:t>
                      </a:r>
                      <a:br>
                        <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b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 </a:t>
                      </a:r>
                      <a:r>
                        <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开发顺序灵活，开发热源可以对组件的实现顺序进行优先级排序，先完成需要稳定的核心组件，当组件的优先级发生变化时，还能及时的对实现顺序进行调整。</a:t>
                      </a:r>
                      <a:endParaRPr kumimoji="0" lang="zh-CN" altLang="en-US" sz="1800" b="0" i="0" u="none" strike="noStrike" cap="none" normalizeH="0" baseline="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846512711"/>
                  </a:ext>
                </a:extLst>
              </a:tr>
              <a:tr h="17272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增量模型缺点</a:t>
                      </a:r>
                      <a:endParaRPr kumimoji="0" lang="zh-CN" altLang="en-US" sz="1800" b="0" i="0" u="none" strike="noStrike" cap="none" normalizeH="0" baseline="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 </a:t>
                      </a:r>
                      <a:r>
                        <a:rPr kumimoji="0" lang="zh-CN" altLang="en-US"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要求待开发的团建能给进行增量式的开发，否则会很麻烦。</a:t>
                      </a:r>
                      <a:br>
                        <a:rPr kumimoji="0" lang="zh-CN" altLang="en-US"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br>
                      <a:r>
                        <a:rPr kumimoji="0" lang="en-US" altLang="zh-CN"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 </a:t>
                      </a:r>
                      <a:r>
                        <a:rPr kumimoji="0" lang="zh-CN" altLang="en-US" sz="1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在软件开发过程中需求变化是不可避免的，增量模型的灵活性可以使其适应这种变化的能力大大优于瀑布模型和快速开发模型，但也很容易退化为边做边改模型，从而是软件过程的控制失去整体性。</a:t>
                      </a:r>
                      <a:endParaRPr kumimoji="0" lang="zh-CN" altLang="en-US" sz="18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4267662679"/>
                  </a:ext>
                </a:extLst>
              </a:tr>
            </a:tbl>
          </a:graphicData>
        </a:graphic>
      </p:graphicFrame>
    </p:spTree>
    <p:extLst>
      <p:ext uri="{BB962C8B-B14F-4D97-AF65-F5344CB8AC3E}">
        <p14:creationId xmlns:p14="http://schemas.microsoft.com/office/powerpoint/2010/main" val="384178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a:extLst>
              <a:ext uri="{FF2B5EF4-FFF2-40B4-BE49-F238E27FC236}">
                <a16:creationId xmlns:a16="http://schemas.microsoft.com/office/drawing/2014/main" id="{E6BDA133-81AE-4912-A77E-FF4FB4AF00D2}"/>
              </a:ext>
            </a:extLst>
          </p:cNvPr>
          <p:cNvSpPr>
            <a:spLocks noGrp="1"/>
          </p:cNvSpPr>
          <p:nvPr>
            <p:ph idx="1"/>
          </p:nvPr>
        </p:nvSpPr>
        <p:spPr>
          <a:xfrm>
            <a:off x="838200" y="365760"/>
            <a:ext cx="10515600" cy="6492240"/>
          </a:xfrm>
        </p:spPr>
        <p:txBody>
          <a:bodyPr>
            <a:normAutofit/>
          </a:bodyPr>
          <a:lstStyle/>
          <a:p>
            <a:pPr marL="0" indent="0">
              <a:buNone/>
            </a:pPr>
            <a:r>
              <a:rPr lang="en-US" altLang="zh-CN" b="1" dirty="0"/>
              <a:t>3.</a:t>
            </a:r>
            <a:r>
              <a:rPr lang="zh-CN" altLang="en-US" b="1" dirty="0"/>
              <a:t>详细描述三个适于采用增量模型的软件项目</a:t>
            </a:r>
            <a:endParaRPr lang="en-US" altLang="zh-CN" dirty="0"/>
          </a:p>
          <a:p>
            <a:pPr marL="0" indent="0">
              <a:buNone/>
            </a:pPr>
            <a:endParaRPr lang="en-US" altLang="zh-CN" dirty="0"/>
          </a:p>
          <a:p>
            <a:pPr>
              <a:lnSpc>
                <a:spcPct val="100000"/>
              </a:lnSpc>
              <a:defRPr/>
            </a:pPr>
            <a:r>
              <a:rPr lang="zh-CN" altLang="en-US" sz="2400" dirty="0">
                <a:latin typeface="宋体" panose="02010600030101010101" pitchFamily="2" charset="-122"/>
              </a:rPr>
              <a:t>采用增量模型开发的多人在线战斗游戏：</a:t>
            </a:r>
          </a:p>
          <a:p>
            <a:pPr>
              <a:lnSpc>
                <a:spcPct val="100000"/>
              </a:lnSpc>
              <a:defRPr/>
            </a:pPr>
            <a:r>
              <a:rPr lang="zh-CN" altLang="en-US" sz="2400" dirty="0">
                <a:latin typeface="宋体" panose="02010600030101010101" pitchFamily="2" charset="-122"/>
              </a:rPr>
              <a:t>在第</a:t>
            </a:r>
            <a:r>
              <a:rPr lang="en-US" altLang="zh-CN" sz="2400" dirty="0">
                <a:latin typeface="宋体" panose="02010600030101010101" pitchFamily="2" charset="-122"/>
              </a:rPr>
              <a:t>1</a:t>
            </a:r>
            <a:r>
              <a:rPr lang="zh-CN" altLang="en-US" sz="2400" dirty="0">
                <a:latin typeface="宋体" panose="02010600030101010101" pitchFamily="2" charset="-122"/>
              </a:rPr>
              <a:t>个增量中提供基本战斗系统</a:t>
            </a:r>
          </a:p>
          <a:p>
            <a:pPr>
              <a:lnSpc>
                <a:spcPct val="100000"/>
              </a:lnSpc>
              <a:defRPr/>
            </a:pPr>
            <a:r>
              <a:rPr lang="zh-CN" altLang="en-US" sz="2400" dirty="0">
                <a:latin typeface="宋体" panose="02010600030101010101" pitchFamily="2" charset="-122"/>
              </a:rPr>
              <a:t>第</a:t>
            </a:r>
            <a:r>
              <a:rPr lang="en-US" altLang="zh-CN" sz="2400" dirty="0">
                <a:latin typeface="宋体" panose="02010600030101010101" pitchFamily="2" charset="-122"/>
              </a:rPr>
              <a:t>2</a:t>
            </a:r>
            <a:r>
              <a:rPr lang="zh-CN" altLang="en-US" sz="2400" dirty="0">
                <a:latin typeface="宋体" panose="02010600030101010101" pitchFamily="2" charset="-122"/>
              </a:rPr>
              <a:t>个增量中提供道具系统</a:t>
            </a:r>
            <a:endParaRPr lang="en-US" altLang="zh-CN" sz="2400" dirty="0">
              <a:latin typeface="宋体" panose="02010600030101010101" pitchFamily="2" charset="-122"/>
            </a:endParaRPr>
          </a:p>
          <a:p>
            <a:pPr>
              <a:lnSpc>
                <a:spcPct val="100000"/>
              </a:lnSpc>
              <a:defRPr/>
            </a:pPr>
            <a:r>
              <a:rPr lang="zh-CN" altLang="en-US" sz="2400" dirty="0">
                <a:latin typeface="宋体" panose="02010600030101010101" pitchFamily="2" charset="-122"/>
              </a:rPr>
              <a:t>第</a:t>
            </a:r>
            <a:r>
              <a:rPr lang="en-US" altLang="zh-CN" sz="2400" dirty="0">
                <a:latin typeface="宋体" panose="02010600030101010101" pitchFamily="2" charset="-122"/>
              </a:rPr>
              <a:t>3</a:t>
            </a:r>
            <a:r>
              <a:rPr lang="zh-CN" altLang="en-US" sz="2400" dirty="0">
                <a:latin typeface="宋体" panose="02010600030101010101" pitchFamily="2" charset="-122"/>
              </a:rPr>
              <a:t>个增量中提供商店交易系统</a:t>
            </a:r>
          </a:p>
          <a:p>
            <a:pPr>
              <a:lnSpc>
                <a:spcPct val="100000"/>
              </a:lnSpc>
              <a:defRPr/>
            </a:pPr>
            <a:r>
              <a:rPr lang="zh-CN" altLang="en-US" sz="2400" dirty="0">
                <a:latin typeface="宋体" panose="02010600030101010101" pitchFamily="2" charset="-122"/>
              </a:rPr>
              <a:t>第</a:t>
            </a:r>
            <a:r>
              <a:rPr lang="en-US" altLang="zh-CN" sz="2400" dirty="0">
                <a:latin typeface="宋体" panose="02010600030101010101" pitchFamily="2" charset="-122"/>
              </a:rPr>
              <a:t>4</a:t>
            </a:r>
            <a:r>
              <a:rPr lang="zh-CN" altLang="en-US" sz="2400" dirty="0">
                <a:latin typeface="宋体" panose="02010600030101010101" pitchFamily="2" charset="-122"/>
              </a:rPr>
              <a:t>个增量中提供聊天、邮件</a:t>
            </a:r>
            <a:endParaRPr lang="en-US" altLang="zh-CN" sz="2400" dirty="0">
              <a:latin typeface="宋体" panose="02010600030101010101" pitchFamily="2" charset="-122"/>
            </a:endParaRPr>
          </a:p>
          <a:p>
            <a:pPr>
              <a:lnSpc>
                <a:spcPct val="100000"/>
              </a:lnSpc>
              <a:defRPr/>
            </a:pPr>
            <a:endParaRPr lang="zh-CN" altLang="en-US" sz="2400" dirty="0">
              <a:latin typeface="宋体" panose="02010600030101010101" pitchFamily="2" charset="-122"/>
            </a:endParaRPr>
          </a:p>
          <a:p>
            <a:pPr>
              <a:lnSpc>
                <a:spcPct val="100000"/>
              </a:lnSpc>
              <a:defRPr/>
            </a:pPr>
            <a:r>
              <a:rPr lang="zh-CN" altLang="zh-CN" sz="2400" dirty="0">
                <a:latin typeface="宋体" panose="02010600030101010101" pitchFamily="2" charset="-122"/>
              </a:rPr>
              <a:t>采用增量模型开发的字处理软件：</a:t>
            </a:r>
          </a:p>
          <a:p>
            <a:pPr>
              <a:lnSpc>
                <a:spcPct val="100000"/>
              </a:lnSpc>
              <a:defRPr/>
            </a:pPr>
            <a:r>
              <a:rPr lang="zh-CN" altLang="zh-CN" sz="2400" dirty="0">
                <a:latin typeface="宋体" panose="02010600030101010101" pitchFamily="2" charset="-122"/>
              </a:rPr>
              <a:t>在第</a:t>
            </a:r>
            <a:r>
              <a:rPr lang="en-US" altLang="zh-CN" sz="2400" dirty="0">
                <a:latin typeface="宋体" panose="02010600030101010101" pitchFamily="2" charset="-122"/>
              </a:rPr>
              <a:t>1</a:t>
            </a:r>
            <a:r>
              <a:rPr lang="zh-CN" altLang="zh-CN" sz="2400" dirty="0">
                <a:latin typeface="宋体" panose="02010600030101010101" pitchFamily="2" charset="-122"/>
              </a:rPr>
              <a:t>个增量中提供基本的文件管理、编辑和文档成文功能</a:t>
            </a:r>
          </a:p>
          <a:p>
            <a:pPr>
              <a:lnSpc>
                <a:spcPct val="100000"/>
              </a:lnSpc>
              <a:defRPr/>
            </a:pPr>
            <a:r>
              <a:rPr lang="zh-CN" altLang="zh-CN" sz="2400" dirty="0">
                <a:latin typeface="宋体" panose="02010600030101010101" pitchFamily="2" charset="-122"/>
              </a:rPr>
              <a:t>第</a:t>
            </a:r>
            <a:r>
              <a:rPr lang="en-US" altLang="zh-CN" sz="2400" dirty="0">
                <a:latin typeface="宋体" panose="02010600030101010101" pitchFamily="2" charset="-122"/>
              </a:rPr>
              <a:t>2</a:t>
            </a:r>
            <a:r>
              <a:rPr lang="zh-CN" altLang="zh-CN" sz="2400" dirty="0">
                <a:latin typeface="宋体" panose="02010600030101010101" pitchFamily="2" charset="-122"/>
              </a:rPr>
              <a:t>个增量中提供复杂的编辑和文档生成功能</a:t>
            </a:r>
          </a:p>
          <a:p>
            <a:pPr>
              <a:lnSpc>
                <a:spcPct val="100000"/>
              </a:lnSpc>
              <a:defRPr/>
            </a:pPr>
            <a:r>
              <a:rPr lang="zh-CN" altLang="zh-CN" sz="2400" dirty="0">
                <a:latin typeface="宋体" panose="02010600030101010101" pitchFamily="2" charset="-122"/>
              </a:rPr>
              <a:t>第</a:t>
            </a:r>
            <a:r>
              <a:rPr lang="en-US" altLang="zh-CN" sz="2400" dirty="0">
                <a:latin typeface="宋体" panose="02010600030101010101" pitchFamily="2" charset="-122"/>
              </a:rPr>
              <a:t>3</a:t>
            </a:r>
            <a:r>
              <a:rPr lang="zh-CN" altLang="zh-CN" sz="2400" dirty="0">
                <a:latin typeface="宋体" panose="02010600030101010101" pitchFamily="2" charset="-122"/>
              </a:rPr>
              <a:t>个增量中提供拼写和语法检查功能</a:t>
            </a:r>
          </a:p>
          <a:p>
            <a:pPr>
              <a:lnSpc>
                <a:spcPct val="100000"/>
              </a:lnSpc>
              <a:defRPr/>
            </a:pPr>
            <a:r>
              <a:rPr lang="zh-CN" altLang="zh-CN" sz="2400" dirty="0">
                <a:latin typeface="宋体" panose="02010600030101010101" pitchFamily="2" charset="-122"/>
              </a:rPr>
              <a:t>第</a:t>
            </a:r>
            <a:r>
              <a:rPr lang="en-US" altLang="zh-CN" sz="2400" dirty="0">
                <a:latin typeface="宋体" panose="02010600030101010101" pitchFamily="2" charset="-122"/>
              </a:rPr>
              <a:t>4</a:t>
            </a:r>
            <a:r>
              <a:rPr lang="zh-CN" altLang="zh-CN" sz="2400" dirty="0">
                <a:latin typeface="宋体" panose="02010600030101010101" pitchFamily="2" charset="-122"/>
              </a:rPr>
              <a:t>个增量中提供高级页面排版功能</a:t>
            </a:r>
          </a:p>
          <a:p>
            <a:pPr marL="0" indent="0">
              <a:buNone/>
            </a:pPr>
            <a:endParaRPr lang="en-US" altLang="zh-CN" b="1" dirty="0"/>
          </a:p>
          <a:p>
            <a:pPr marL="514350" indent="-514350">
              <a:buFontTx/>
              <a:buAutoNum type="arabicPeriod"/>
            </a:pPr>
            <a:endParaRPr lang="en-US" altLang="zh-CN" b="1" dirty="0"/>
          </a:p>
          <a:p>
            <a:pPr marL="514350" indent="-514350">
              <a:buFontTx/>
              <a:buAutoNum type="arabicPeriod"/>
            </a:pPr>
            <a:endParaRPr lang="en-US" altLang="zh-CN" b="1" dirty="0"/>
          </a:p>
        </p:txBody>
      </p:sp>
    </p:spTree>
    <p:extLst>
      <p:ext uri="{BB962C8B-B14F-4D97-AF65-F5344CB8AC3E}">
        <p14:creationId xmlns:p14="http://schemas.microsoft.com/office/powerpoint/2010/main" val="242884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193554F6-B1A8-4002-872F-1604943F9227}"/>
              </a:ext>
            </a:extLst>
          </p:cNvPr>
          <p:cNvSpPr>
            <a:spLocks noGrp="1" noChangeArrowheads="1"/>
          </p:cNvSpPr>
          <p:nvPr>
            <p:ph type="title"/>
          </p:nvPr>
        </p:nvSpPr>
        <p:spPr>
          <a:xfrm>
            <a:off x="457200" y="274638"/>
            <a:ext cx="8229600" cy="1143000"/>
          </a:xfrm>
        </p:spPr>
        <p:txBody>
          <a:bodyPr/>
          <a:lstStyle/>
          <a:p>
            <a:pPr eaLnBrk="1" hangingPunct="1"/>
            <a:r>
              <a:rPr lang="zh-CN" altLang="en-US"/>
              <a:t>原型开发</a:t>
            </a:r>
          </a:p>
        </p:txBody>
      </p:sp>
      <p:sp>
        <p:nvSpPr>
          <p:cNvPr id="3" name="内容占位符 2">
            <a:extLst>
              <a:ext uri="{FF2B5EF4-FFF2-40B4-BE49-F238E27FC236}">
                <a16:creationId xmlns:a16="http://schemas.microsoft.com/office/drawing/2014/main" id="{EBA9916C-3AE5-4870-97C8-FE54D1F98EDC}"/>
              </a:ext>
            </a:extLst>
          </p:cNvPr>
          <p:cNvSpPr>
            <a:spLocks noGrp="1" noChangeArrowheads="1"/>
          </p:cNvSpPr>
          <p:nvPr>
            <p:ph idx="1"/>
          </p:nvPr>
        </p:nvSpPr>
        <p:spPr>
          <a:xfrm>
            <a:off x="457200" y="1600200"/>
            <a:ext cx="8229600" cy="4525963"/>
          </a:xfrm>
        </p:spPr>
        <p:txBody>
          <a:bodyPr/>
          <a:lstStyle/>
          <a:p>
            <a:pPr eaLnBrk="1" hangingPunct="1">
              <a:lnSpc>
                <a:spcPct val="150000"/>
              </a:lnSpc>
            </a:pPr>
            <a:r>
              <a:rPr lang="zh-CN" altLang="en-US" dirty="0"/>
              <a:t>如果出现下面的情况，怎么办？</a:t>
            </a:r>
            <a:endParaRPr lang="en-US" altLang="zh-CN" dirty="0"/>
          </a:p>
          <a:p>
            <a:pPr lvl="1" eaLnBrk="1" hangingPunct="1">
              <a:lnSpc>
                <a:spcPct val="150000"/>
              </a:lnSpc>
            </a:pPr>
            <a:r>
              <a:rPr lang="zh-CN" altLang="en-US" dirty="0"/>
              <a:t>客户也不能给出确切的要求</a:t>
            </a:r>
            <a:endParaRPr lang="en-US" altLang="zh-CN" dirty="0"/>
          </a:p>
          <a:p>
            <a:pPr lvl="1" eaLnBrk="1" hangingPunct="1">
              <a:lnSpc>
                <a:spcPct val="150000"/>
              </a:lnSpc>
            </a:pPr>
            <a:r>
              <a:rPr lang="zh-CN" altLang="en-US" dirty="0"/>
              <a:t>开发人员对算法的效率、操作系统的兼容性和人机交互的形式不确定</a:t>
            </a:r>
            <a:endParaRPr lang="en-US" altLang="zh-CN" dirty="0"/>
          </a:p>
          <a:p>
            <a:pPr eaLnBrk="1" hangingPunct="1">
              <a:lnSpc>
                <a:spcPct val="150000"/>
              </a:lnSpc>
              <a:buFontTx/>
              <a:buNone/>
            </a:pPr>
            <a:endParaRPr lang="en-US" altLang="zh-CN" sz="2400" dirty="0"/>
          </a:p>
          <a:p>
            <a:pPr eaLnBrk="1" hangingPunct="1">
              <a:lnSpc>
                <a:spcPct val="150000"/>
              </a:lnSpc>
              <a:buFontTx/>
              <a:buNone/>
            </a:pPr>
            <a:endParaRPr lang="en-US" altLang="zh-CN" sz="2400" dirty="0"/>
          </a:p>
          <a:p>
            <a:pPr eaLnBrk="1" hangingPunct="1">
              <a:lnSpc>
                <a:spcPct val="150000"/>
              </a:lnSpc>
              <a:buFontTx/>
              <a:buNone/>
            </a:pPr>
            <a:r>
              <a:rPr lang="zh-CN" altLang="en-US" sz="2400" dirty="0"/>
              <a:t>    </a:t>
            </a:r>
          </a:p>
        </p:txBody>
      </p:sp>
      <p:sp>
        <p:nvSpPr>
          <p:cNvPr id="4" name="矩形 3">
            <a:extLst>
              <a:ext uri="{FF2B5EF4-FFF2-40B4-BE49-F238E27FC236}">
                <a16:creationId xmlns:a16="http://schemas.microsoft.com/office/drawing/2014/main" id="{99772711-23DF-448A-B411-1F5DAEB00562}"/>
              </a:ext>
            </a:extLst>
          </p:cNvPr>
          <p:cNvSpPr>
            <a:spLocks noChangeArrowheads="1"/>
          </p:cNvSpPr>
          <p:nvPr/>
        </p:nvSpPr>
        <p:spPr bwMode="auto">
          <a:xfrm>
            <a:off x="3429000" y="4833938"/>
            <a:ext cx="1714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a:solidFill>
                  <a:srgbClr val="FF0000"/>
                </a:solidFill>
              </a:rPr>
              <a:t>原型</a:t>
            </a:r>
          </a:p>
        </p:txBody>
      </p:sp>
      <p:sp>
        <p:nvSpPr>
          <p:cNvPr id="5" name="矩形 4">
            <a:extLst>
              <a:ext uri="{FF2B5EF4-FFF2-40B4-BE49-F238E27FC236}">
                <a16:creationId xmlns:a16="http://schemas.microsoft.com/office/drawing/2014/main" id="{CE467232-960B-4228-B892-9CB0E074BAC3}"/>
              </a:ext>
            </a:extLst>
          </p:cNvPr>
          <p:cNvSpPr>
            <a:spLocks noChangeArrowheads="1"/>
          </p:cNvSpPr>
          <p:nvPr/>
        </p:nvSpPr>
        <p:spPr bwMode="auto">
          <a:xfrm>
            <a:off x="1285875" y="5691188"/>
            <a:ext cx="7007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t>是一个循环的过程，所以也是迭代的过程。</a:t>
            </a:r>
          </a:p>
        </p:txBody>
      </p:sp>
    </p:spTree>
    <p:extLst>
      <p:ext uri="{BB962C8B-B14F-4D97-AF65-F5344CB8AC3E}">
        <p14:creationId xmlns:p14="http://schemas.microsoft.com/office/powerpoint/2010/main" val="27145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80BBA7EB-9D50-4F9C-9822-9A084AD59F97}"/>
              </a:ext>
            </a:extLst>
          </p:cNvPr>
          <p:cNvGraphicFramePr>
            <a:graphicFrameLocks noGrp="1"/>
          </p:cNvGraphicFramePr>
          <p:nvPr>
            <p:extLst>
              <p:ext uri="{D42A27DB-BD31-4B8C-83A1-F6EECF244321}">
                <p14:modId xmlns:p14="http://schemas.microsoft.com/office/powerpoint/2010/main" val="3550589136"/>
              </p:ext>
            </p:extLst>
          </p:nvPr>
        </p:nvGraphicFramePr>
        <p:xfrm>
          <a:off x="1847056" y="765175"/>
          <a:ext cx="8497888" cy="5779770"/>
        </p:xfrm>
        <a:graphic>
          <a:graphicData uri="http://schemas.openxmlformats.org/drawingml/2006/table">
            <a:tbl>
              <a:tblPr/>
              <a:tblGrid>
                <a:gridCol w="3268663">
                  <a:extLst>
                    <a:ext uri="{9D8B030D-6E8A-4147-A177-3AD203B41FA5}">
                      <a16:colId xmlns:a16="http://schemas.microsoft.com/office/drawing/2014/main" val="1399662213"/>
                    </a:ext>
                  </a:extLst>
                </a:gridCol>
                <a:gridCol w="5229225">
                  <a:extLst>
                    <a:ext uri="{9D8B030D-6E8A-4147-A177-3AD203B41FA5}">
                      <a16:colId xmlns:a16="http://schemas.microsoft.com/office/drawing/2014/main" val="1000496985"/>
                    </a:ext>
                  </a:extLst>
                </a:gridCol>
              </a:tblGrid>
              <a:tr h="8636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2800" b="0" i="0" u="none" strike="noStrike" cap="none" normalizeH="0" baseline="0">
                          <a:ln>
                            <a:noFill/>
                          </a:ln>
                          <a:solidFill>
                            <a:srgbClr val="000000"/>
                          </a:solidFill>
                          <a:effectLst/>
                          <a:latin typeface="Arial" panose="020B0604020202020204" pitchFamily="34" charset="0"/>
                          <a:ea typeface="宋体" panose="02010600030101010101" pitchFamily="2" charset="-122"/>
                        </a:rPr>
                        <a:t>原型模型的优点</a:t>
                      </a:r>
                      <a:endParaRPr kumimoji="0" lang="zh-CN" altLang="en-US" sz="2800" b="0" i="0" u="none" strike="noStrike" cap="none" normalizeH="0" baseline="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marL="514350" indent="-51435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514350" marR="0" lvl="0" indent="-514350" algn="l" defTabSz="914400" rtl="0" eaLnBrk="1" fontAlgn="ctr" latinLnBrk="0" hangingPunct="1">
                        <a:lnSpc>
                          <a:spcPct val="150000"/>
                        </a:lnSpc>
                        <a:spcBef>
                          <a:spcPct val="0"/>
                        </a:spcBef>
                        <a:spcAft>
                          <a:spcPct val="0"/>
                        </a:spcAft>
                        <a:buClrTx/>
                        <a:buSzTx/>
                        <a:buFont typeface="Arial" panose="020B0604020202020204" pitchFamily="34" charset="0"/>
                        <a:buAutoNum type="arabicPeriod"/>
                        <a:tabLst/>
                      </a:pPr>
                      <a:r>
                        <a:rPr kumimoji="0" lang="zh-CN" altLang="en-US"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变更需求对后续设计影响较小</a:t>
                      </a:r>
                      <a:endParaRPr kumimoji="0" lang="en-US" altLang="zh-CN"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514350" marR="0" lvl="0" indent="-514350" algn="l" defTabSz="914400" rtl="0" eaLnBrk="1" fontAlgn="ctr" latinLnBrk="0" hangingPunct="1">
                        <a:lnSpc>
                          <a:spcPct val="150000"/>
                        </a:lnSpc>
                        <a:spcBef>
                          <a:spcPct val="0"/>
                        </a:spcBef>
                        <a:spcAft>
                          <a:spcPct val="0"/>
                        </a:spcAft>
                        <a:buClrTx/>
                        <a:buSzTx/>
                        <a:buFont typeface="Arial" panose="020B0604020202020204" pitchFamily="34" charset="0"/>
                        <a:buAutoNum type="arabicPeriod"/>
                        <a:tabLst/>
                      </a:pPr>
                      <a:r>
                        <a:rPr kumimoji="0" lang="zh-CN" altLang="en-US"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客户很早并频繁地参与其中</a:t>
                      </a:r>
                      <a:endParaRPr kumimoji="0" lang="en-US" altLang="zh-CN"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514350" marR="0" lvl="0" indent="-514350" algn="l" defTabSz="914400" rtl="0" eaLnBrk="1" fontAlgn="ctr" latinLnBrk="0" hangingPunct="1">
                        <a:lnSpc>
                          <a:spcPct val="150000"/>
                        </a:lnSpc>
                        <a:spcBef>
                          <a:spcPct val="0"/>
                        </a:spcBef>
                        <a:spcAft>
                          <a:spcPct val="0"/>
                        </a:spcAft>
                        <a:buClrTx/>
                        <a:buSzTx/>
                        <a:buFont typeface="Arial" panose="020B0604020202020204" pitchFamily="34" charset="0"/>
                        <a:buAutoNum type="arabicPeriod"/>
                        <a:tabLst/>
                      </a:pPr>
                      <a:r>
                        <a:rPr kumimoji="0" lang="zh-CN" altLang="en-US"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对小型项目来说效果好</a:t>
                      </a:r>
                      <a:endParaRPr kumimoji="0" lang="en-US" altLang="zh-CN"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514350" marR="0" lvl="0" indent="-514350" algn="l" defTabSz="914400" rtl="0" eaLnBrk="1" fontAlgn="ctr" latinLnBrk="0" hangingPunct="1">
                        <a:lnSpc>
                          <a:spcPct val="150000"/>
                        </a:lnSpc>
                        <a:spcBef>
                          <a:spcPct val="0"/>
                        </a:spcBef>
                        <a:spcAft>
                          <a:spcPct val="0"/>
                        </a:spcAft>
                        <a:buClrTx/>
                        <a:buSzTx/>
                        <a:buFont typeface="Arial" panose="020B0604020202020204" pitchFamily="34" charset="0"/>
                        <a:buAutoNum type="arabicPeriod"/>
                        <a:tabLst/>
                      </a:pPr>
                      <a:r>
                        <a:rPr kumimoji="0" lang="zh-CN" altLang="en-US"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产品失败的可能性降低</a:t>
                      </a:r>
                      <a:endParaRPr kumimoji="0" lang="zh-CN" altLang="en-US" sz="28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247995200"/>
                  </a:ext>
                </a:extLst>
              </a:tr>
              <a:tr h="10795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2800" b="0" i="0" u="none" strike="noStrike" cap="none" normalizeH="0" baseline="0">
                          <a:ln>
                            <a:noFill/>
                          </a:ln>
                          <a:solidFill>
                            <a:srgbClr val="000000"/>
                          </a:solidFill>
                          <a:effectLst/>
                          <a:latin typeface="Arial" panose="020B0604020202020204" pitchFamily="34" charset="0"/>
                          <a:ea typeface="宋体" panose="02010600030101010101" pitchFamily="2" charset="-122"/>
                        </a:rPr>
                        <a:t>原型模型的缺点</a:t>
                      </a:r>
                      <a:endParaRPr kumimoji="0" lang="zh-CN" altLang="en-US" sz="2800" b="0" i="0" u="none" strike="noStrike" cap="none" normalizeH="0" baseline="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marL="514350" indent="-51435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514350" marR="0" lvl="0" indent="-514350" algn="l" defTabSz="914400" rtl="0" eaLnBrk="1" fontAlgn="ctr" latinLnBrk="0" hangingPunct="1">
                        <a:lnSpc>
                          <a:spcPct val="150000"/>
                        </a:lnSpc>
                        <a:spcBef>
                          <a:spcPct val="0"/>
                        </a:spcBef>
                        <a:spcAft>
                          <a:spcPct val="0"/>
                        </a:spcAft>
                        <a:buClrTx/>
                        <a:buSzTx/>
                        <a:buFont typeface="Arial" panose="020B0604020202020204" pitchFamily="34" charset="0"/>
                        <a:buAutoNum type="arabicPeriod"/>
                        <a:tabLst/>
                      </a:pPr>
                      <a:r>
                        <a:rPr kumimoji="0" lang="zh-CN" altLang="en-US"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客户的参与可能造成进度延误</a:t>
                      </a:r>
                      <a:endParaRPr kumimoji="0" lang="en-US" altLang="zh-CN"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514350" marR="0" lvl="0" indent="-514350" algn="l" defTabSz="914400" rtl="0" eaLnBrk="1" fontAlgn="ctr" latinLnBrk="0" hangingPunct="1">
                        <a:lnSpc>
                          <a:spcPct val="150000"/>
                        </a:lnSpc>
                        <a:spcBef>
                          <a:spcPct val="0"/>
                        </a:spcBef>
                        <a:spcAft>
                          <a:spcPct val="0"/>
                        </a:spcAft>
                        <a:buClrTx/>
                        <a:buSzTx/>
                        <a:buFont typeface="Arial" panose="020B0604020202020204" pitchFamily="34" charset="0"/>
                        <a:buAutoNum type="arabicPeriod"/>
                        <a:tabLst/>
                      </a:pPr>
                      <a:r>
                        <a:rPr kumimoji="0" lang="zh-CN" altLang="en-US"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“提交”一个原型，可能造成初步完成的假象</a:t>
                      </a:r>
                      <a:endParaRPr kumimoji="0" lang="en-US" altLang="zh-CN"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514350" marR="0" lvl="0" indent="-514350" algn="l" defTabSz="914400" rtl="0" eaLnBrk="1" fontAlgn="ctr" latinLnBrk="0" hangingPunct="1">
                        <a:lnSpc>
                          <a:spcPct val="150000"/>
                        </a:lnSpc>
                        <a:spcBef>
                          <a:spcPct val="0"/>
                        </a:spcBef>
                        <a:spcAft>
                          <a:spcPct val="0"/>
                        </a:spcAft>
                        <a:buClrTx/>
                        <a:buSzTx/>
                        <a:buFont typeface="Arial" panose="020B0604020202020204" pitchFamily="34" charset="0"/>
                        <a:buAutoNum type="arabicPeriod"/>
                        <a:tabLst/>
                      </a:pPr>
                      <a:r>
                        <a:rPr kumimoji="0" lang="zh-CN" altLang="en-US"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原型被抛弃导师工作白干了</a:t>
                      </a:r>
                      <a:endParaRPr kumimoji="0" lang="en-US" altLang="zh-CN"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p>
                      <a:pPr marL="514350" marR="0" lvl="0" indent="-514350" algn="l" defTabSz="914400" rtl="0" eaLnBrk="1" fontAlgn="ctr" latinLnBrk="0" hangingPunct="1">
                        <a:lnSpc>
                          <a:spcPct val="150000"/>
                        </a:lnSpc>
                        <a:spcBef>
                          <a:spcPct val="0"/>
                        </a:spcBef>
                        <a:spcAft>
                          <a:spcPct val="0"/>
                        </a:spcAft>
                        <a:buClrTx/>
                        <a:buSzTx/>
                        <a:buFont typeface="Arial" panose="020B0604020202020204" pitchFamily="34" charset="0"/>
                        <a:buAutoNum type="arabicPeriod"/>
                        <a:tabLst/>
                      </a:pPr>
                      <a:r>
                        <a:rPr kumimoji="0" lang="zh-CN" altLang="en-US" sz="28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很难计划和管理</a:t>
                      </a:r>
                      <a:endParaRPr kumimoji="0" lang="zh-CN" altLang="en-US" sz="28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4049685550"/>
                  </a:ext>
                </a:extLst>
              </a:tr>
            </a:tbl>
          </a:graphicData>
        </a:graphic>
      </p:graphicFrame>
    </p:spTree>
    <p:extLst>
      <p:ext uri="{BB962C8B-B14F-4D97-AF65-F5344CB8AC3E}">
        <p14:creationId xmlns:p14="http://schemas.microsoft.com/office/powerpoint/2010/main" val="2979026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a:extLst>
              <a:ext uri="{FF2B5EF4-FFF2-40B4-BE49-F238E27FC236}">
                <a16:creationId xmlns:a16="http://schemas.microsoft.com/office/drawing/2014/main" id="{E6BDA133-81AE-4912-A77E-FF4FB4AF00D2}"/>
              </a:ext>
            </a:extLst>
          </p:cNvPr>
          <p:cNvSpPr>
            <a:spLocks noGrp="1"/>
          </p:cNvSpPr>
          <p:nvPr>
            <p:ph idx="1"/>
          </p:nvPr>
        </p:nvSpPr>
        <p:spPr>
          <a:xfrm>
            <a:off x="2000250" y="365760"/>
            <a:ext cx="8039100" cy="6492240"/>
          </a:xfrm>
        </p:spPr>
        <p:txBody>
          <a:bodyPr>
            <a:normAutofit/>
          </a:bodyPr>
          <a:lstStyle/>
          <a:p>
            <a:pPr marL="0" indent="0">
              <a:buNone/>
            </a:pPr>
            <a:r>
              <a:rPr lang="en-US" altLang="zh-CN" b="1" dirty="0"/>
              <a:t>2. </a:t>
            </a:r>
            <a:r>
              <a:rPr lang="zh-CN" altLang="en-US" b="1" dirty="0"/>
              <a:t>详细描述三个适于采用原型模型的软件项目</a:t>
            </a:r>
            <a:endParaRPr lang="en-US" altLang="zh-CN" dirty="0"/>
          </a:p>
          <a:p>
            <a:pPr marL="514350" indent="-514350">
              <a:buFontTx/>
              <a:buAutoNum type="arabicPeriod"/>
            </a:pPr>
            <a:endParaRPr lang="en-US" altLang="zh-CN" b="1" dirty="0"/>
          </a:p>
          <a:p>
            <a:pPr>
              <a:defRPr/>
            </a:pPr>
            <a:r>
              <a:rPr lang="zh-CN" altLang="en-US" sz="2400" dirty="0">
                <a:latin typeface="宋体" panose="02010600030101010101" pitchFamily="2" charset="-122"/>
              </a:rPr>
              <a:t>开发一个室内导航软件，目前需求不够明确，只知道一个基本的需求，能够在室内进行定位导航。这时候需要快速分析，迅速确定系统的基本要求，在此基础上，根据基本需求快速的实现一个可行的原型系统，原型系统可以忽略一些细节上的要求，比如安全性，异常处理。运行原型，发现误解和错误，同时将客户的需求一步步引导出来。</a:t>
            </a:r>
            <a:endParaRPr lang="en-US" altLang="zh-CN" sz="2400" dirty="0">
              <a:latin typeface="宋体" panose="02010600030101010101" pitchFamily="2" charset="-122"/>
            </a:endParaRPr>
          </a:p>
          <a:p>
            <a:pPr marL="0" indent="0">
              <a:buNone/>
            </a:pPr>
            <a:endParaRPr lang="en-US" altLang="zh-CN" b="1" dirty="0"/>
          </a:p>
          <a:p>
            <a:pPr marL="514350" indent="-514350">
              <a:buFontTx/>
              <a:buAutoNum type="arabicPeriod"/>
            </a:pPr>
            <a:endParaRPr lang="en-US" altLang="zh-CN" b="1" dirty="0"/>
          </a:p>
          <a:p>
            <a:pPr marL="514350" indent="-514350">
              <a:buFontTx/>
              <a:buAutoNum type="arabicPeriod"/>
            </a:pPr>
            <a:endParaRPr lang="en-US" altLang="zh-CN" b="1" dirty="0"/>
          </a:p>
        </p:txBody>
      </p:sp>
    </p:spTree>
    <p:extLst>
      <p:ext uri="{BB962C8B-B14F-4D97-AF65-F5344CB8AC3E}">
        <p14:creationId xmlns:p14="http://schemas.microsoft.com/office/powerpoint/2010/main" val="353564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a:extLst>
              <a:ext uri="{FF2B5EF4-FFF2-40B4-BE49-F238E27FC236}">
                <a16:creationId xmlns:a16="http://schemas.microsoft.com/office/drawing/2014/main" id="{6F675F86-63F4-4F2A-A998-E8B4205C6494}"/>
              </a:ext>
            </a:extLst>
          </p:cNvPr>
          <p:cNvGrpSpPr>
            <a:grpSpLocks/>
          </p:cNvGrpSpPr>
          <p:nvPr/>
        </p:nvGrpSpPr>
        <p:grpSpPr bwMode="auto">
          <a:xfrm>
            <a:off x="1847850" y="4173539"/>
            <a:ext cx="4032250" cy="935037"/>
            <a:chOff x="158" y="2614"/>
            <a:chExt cx="2540" cy="589"/>
          </a:xfrm>
        </p:grpSpPr>
        <p:sp>
          <p:nvSpPr>
            <p:cNvPr id="5125" name="Text Box 10">
              <a:extLst>
                <a:ext uri="{FF2B5EF4-FFF2-40B4-BE49-F238E27FC236}">
                  <a16:creationId xmlns:a16="http://schemas.microsoft.com/office/drawing/2014/main" id="{269BFE15-24D8-496F-92B1-FA6339F3FEF5}"/>
                </a:ext>
              </a:extLst>
            </p:cNvPr>
            <p:cNvSpPr txBox="1">
              <a:spLocks noChangeArrowheads="1"/>
            </p:cNvSpPr>
            <p:nvPr/>
          </p:nvSpPr>
          <p:spPr bwMode="auto">
            <a:xfrm>
              <a:off x="158" y="2614"/>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3000">
                <a:solidFill>
                  <a:schemeClr val="bg1"/>
                </a:solidFill>
                <a:latin typeface="黑体" panose="02010609060101010101" pitchFamily="49" charset="-122"/>
                <a:ea typeface="黑体" panose="02010609060101010101" pitchFamily="49" charset="-122"/>
              </a:endParaRPr>
            </a:p>
          </p:txBody>
        </p:sp>
        <p:sp>
          <p:nvSpPr>
            <p:cNvPr id="5126" name="Text Box 11">
              <a:extLst>
                <a:ext uri="{FF2B5EF4-FFF2-40B4-BE49-F238E27FC236}">
                  <a16:creationId xmlns:a16="http://schemas.microsoft.com/office/drawing/2014/main" id="{00755222-2CEA-4050-8BCF-D0C4C5C6081E}"/>
                </a:ext>
              </a:extLst>
            </p:cNvPr>
            <p:cNvSpPr txBox="1">
              <a:spLocks noChangeArrowheads="1"/>
            </p:cNvSpPr>
            <p:nvPr/>
          </p:nvSpPr>
          <p:spPr bwMode="auto">
            <a:xfrm>
              <a:off x="657" y="2915"/>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400" b="1">
                <a:solidFill>
                  <a:schemeClr val="bg1"/>
                </a:solidFill>
                <a:latin typeface="黑体" panose="02010609060101010101" pitchFamily="49" charset="-122"/>
                <a:ea typeface="黑体" panose="02010609060101010101" pitchFamily="49" charset="-122"/>
              </a:endParaRPr>
            </a:p>
          </p:txBody>
        </p:sp>
      </p:grpSp>
      <p:sp>
        <p:nvSpPr>
          <p:cNvPr id="5123" name="标题 7">
            <a:extLst>
              <a:ext uri="{FF2B5EF4-FFF2-40B4-BE49-F238E27FC236}">
                <a16:creationId xmlns:a16="http://schemas.microsoft.com/office/drawing/2014/main" id="{F07D0B1A-5026-4D48-9D2C-37DE2B4B153F}"/>
              </a:ext>
            </a:extLst>
          </p:cNvPr>
          <p:cNvSpPr>
            <a:spLocks noGrp="1"/>
          </p:cNvSpPr>
          <p:nvPr>
            <p:ph type="ctrTitle"/>
          </p:nvPr>
        </p:nvSpPr>
        <p:spPr/>
        <p:txBody>
          <a:bodyPr/>
          <a:lstStyle/>
          <a:p>
            <a:pPr eaLnBrk="1" hangingPunct="1"/>
            <a:r>
              <a:rPr lang="zh-CN" altLang="en-US"/>
              <a:t>第一章    软件工程介绍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BD417-69EE-406D-8C29-73044C065B95}"/>
              </a:ext>
            </a:extLst>
          </p:cNvPr>
          <p:cNvSpPr txBox="1">
            <a:spLocks noChangeArrowheads="1"/>
          </p:cNvSpPr>
          <p:nvPr/>
        </p:nvSpPr>
        <p:spPr>
          <a:xfrm>
            <a:off x="2324100" y="293688"/>
            <a:ext cx="822960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a:t>基于构件的开发</a:t>
            </a:r>
          </a:p>
        </p:txBody>
      </p:sp>
      <p:sp>
        <p:nvSpPr>
          <p:cNvPr id="3" name="内容占位符 2">
            <a:extLst>
              <a:ext uri="{FF2B5EF4-FFF2-40B4-BE49-F238E27FC236}">
                <a16:creationId xmlns:a16="http://schemas.microsoft.com/office/drawing/2014/main" id="{D30F189C-F783-41CE-9C58-541125307909}"/>
              </a:ext>
            </a:extLst>
          </p:cNvPr>
          <p:cNvSpPr txBox="1">
            <a:spLocks noChangeArrowheads="1"/>
          </p:cNvSpPr>
          <p:nvPr/>
        </p:nvSpPr>
        <p:spPr>
          <a:xfrm>
            <a:off x="2114550" y="1600200"/>
            <a:ext cx="843915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defRPr/>
            </a:pPr>
            <a:r>
              <a:rPr lang="zh-CN" altLang="en-US" dirty="0"/>
              <a:t>构件是面向软件体系架构的可复用软件模块。构件（</a:t>
            </a:r>
            <a:r>
              <a:rPr lang="en-US" altLang="zh-CN" dirty="0"/>
              <a:t>component</a:t>
            </a:r>
            <a:r>
              <a:rPr lang="zh-CN" altLang="en-US" dirty="0"/>
              <a:t>）是可复用的软件组成成份，可被用来构造其他软件。它可以是被封装的对象类、类树、一些功能模块，可动态绑定的、含一个或多个程序的</a:t>
            </a:r>
            <a:r>
              <a:rPr lang="zh-CN" altLang="en-US" dirty="0">
                <a:solidFill>
                  <a:srgbClr val="FF0000"/>
                </a:solidFill>
              </a:rPr>
              <a:t>软件包</a:t>
            </a:r>
            <a:r>
              <a:rPr lang="zh-CN" altLang="en-US" dirty="0"/>
              <a:t>等。</a:t>
            </a:r>
            <a:endParaRPr lang="en-US" altLang="zh-CN" dirty="0"/>
          </a:p>
          <a:p>
            <a:pPr algn="l">
              <a:lnSpc>
                <a:spcPts val="4000"/>
              </a:lnSpc>
              <a:defRPr/>
            </a:pPr>
            <a:r>
              <a:rPr lang="zh-CN" altLang="en-US" dirty="0"/>
              <a:t>利用预先打包的软件构件来开发程序</a:t>
            </a:r>
            <a:r>
              <a:rPr lang="zh-CN" altLang="en-US" dirty="0">
                <a:solidFill>
                  <a:srgbClr val="FF0000"/>
                </a:solidFill>
              </a:rPr>
              <a:t>构件</a:t>
            </a:r>
            <a:r>
              <a:rPr lang="zh-CN" altLang="en-US" sz="4400" dirty="0"/>
              <a:t>。</a:t>
            </a:r>
            <a:endParaRPr lang="en-US" altLang="zh-CN" dirty="0"/>
          </a:p>
          <a:p>
            <a:pPr algn="l">
              <a:defRPr/>
            </a:pPr>
            <a:r>
              <a:rPr lang="zh-CN" altLang="en-US" dirty="0"/>
              <a:t>比如日历、工作流构件、订单构件、用户界面控制等等都可以是构件。</a:t>
            </a:r>
            <a:endParaRPr lang="en-US" altLang="zh-CN" dirty="0"/>
          </a:p>
        </p:txBody>
      </p:sp>
    </p:spTree>
    <p:extLst>
      <p:ext uri="{BB962C8B-B14F-4D97-AF65-F5344CB8AC3E}">
        <p14:creationId xmlns:p14="http://schemas.microsoft.com/office/powerpoint/2010/main" val="90336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07F5AA43-6867-4FF1-B38D-121684F0929D}"/>
              </a:ext>
            </a:extLst>
          </p:cNvPr>
          <p:cNvSpPr txBox="1">
            <a:spLocks noChangeArrowheads="1"/>
          </p:cNvSpPr>
          <p:nvPr/>
        </p:nvSpPr>
        <p:spPr>
          <a:xfrm>
            <a:off x="2628900" y="312738"/>
            <a:ext cx="822960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a:t>基于构件的开发（续）</a:t>
            </a:r>
          </a:p>
        </p:txBody>
      </p:sp>
      <p:sp>
        <p:nvSpPr>
          <p:cNvPr id="3" name="内容占位符 2">
            <a:extLst>
              <a:ext uri="{FF2B5EF4-FFF2-40B4-BE49-F238E27FC236}">
                <a16:creationId xmlns:a16="http://schemas.microsoft.com/office/drawing/2014/main" id="{A99FEE8A-7293-4F3C-BAE8-9F80365337E5}"/>
              </a:ext>
            </a:extLst>
          </p:cNvPr>
          <p:cNvSpPr txBox="1">
            <a:spLocks noChangeArrowheads="1"/>
          </p:cNvSpPr>
          <p:nvPr/>
        </p:nvSpPr>
        <p:spPr>
          <a:xfrm>
            <a:off x="2628900" y="2019299"/>
            <a:ext cx="82296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dirty="0"/>
              <a:t>构件开发的步骤：</a:t>
            </a:r>
            <a:endParaRPr lang="en-US" altLang="zh-CN" dirty="0"/>
          </a:p>
          <a:p>
            <a:pPr lvl="1">
              <a:lnSpc>
                <a:spcPct val="150000"/>
              </a:lnSpc>
            </a:pPr>
            <a:r>
              <a:rPr lang="zh-CN" altLang="en-US" sz="2400" dirty="0"/>
              <a:t>对所需构件进行评估。</a:t>
            </a:r>
            <a:endParaRPr lang="en-US" altLang="zh-CN" sz="2400" dirty="0"/>
          </a:p>
          <a:p>
            <a:pPr lvl="1">
              <a:lnSpc>
                <a:spcPct val="150000"/>
              </a:lnSpc>
            </a:pPr>
            <a:r>
              <a:rPr lang="zh-CN" altLang="en-US" sz="2400" dirty="0"/>
              <a:t>考虑构件的集成。</a:t>
            </a:r>
            <a:endParaRPr lang="en-US" altLang="zh-CN" sz="2400" dirty="0"/>
          </a:p>
          <a:p>
            <a:pPr lvl="1">
              <a:lnSpc>
                <a:spcPct val="150000"/>
              </a:lnSpc>
            </a:pPr>
            <a:r>
              <a:rPr lang="zh-CN" altLang="en-US" sz="2400" dirty="0"/>
              <a:t>设计系统的软件框架。</a:t>
            </a:r>
            <a:endParaRPr lang="en-US" altLang="zh-CN" sz="2400" dirty="0"/>
          </a:p>
          <a:p>
            <a:pPr lvl="1">
              <a:lnSpc>
                <a:spcPct val="150000"/>
              </a:lnSpc>
            </a:pPr>
            <a:r>
              <a:rPr lang="zh-CN" altLang="en-US" sz="2400" dirty="0"/>
              <a:t>将构件放入框架。</a:t>
            </a:r>
            <a:endParaRPr lang="en-US" altLang="zh-CN" sz="2400" dirty="0"/>
          </a:p>
          <a:p>
            <a:pPr lvl="1">
              <a:lnSpc>
                <a:spcPct val="150000"/>
              </a:lnSpc>
            </a:pPr>
            <a:r>
              <a:rPr lang="zh-CN" altLang="en-US" sz="2400" dirty="0"/>
              <a:t>进行测试。</a:t>
            </a:r>
          </a:p>
        </p:txBody>
      </p:sp>
    </p:spTree>
    <p:extLst>
      <p:ext uri="{BB962C8B-B14F-4D97-AF65-F5344CB8AC3E}">
        <p14:creationId xmlns:p14="http://schemas.microsoft.com/office/powerpoint/2010/main" val="2921460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a:extLst>
              <a:ext uri="{FF2B5EF4-FFF2-40B4-BE49-F238E27FC236}">
                <a16:creationId xmlns:a16="http://schemas.microsoft.com/office/drawing/2014/main" id="{E6BDA133-81AE-4912-A77E-FF4FB4AF00D2}"/>
              </a:ext>
            </a:extLst>
          </p:cNvPr>
          <p:cNvSpPr>
            <a:spLocks noGrp="1"/>
          </p:cNvSpPr>
          <p:nvPr>
            <p:ph idx="1"/>
          </p:nvPr>
        </p:nvSpPr>
        <p:spPr>
          <a:xfrm>
            <a:off x="1657350" y="365760"/>
            <a:ext cx="9163050" cy="6492240"/>
          </a:xfrm>
        </p:spPr>
        <p:txBody>
          <a:bodyPr>
            <a:normAutofit/>
          </a:bodyPr>
          <a:lstStyle/>
          <a:p>
            <a:pPr marL="0" indent="0">
              <a:buNone/>
            </a:pPr>
            <a:r>
              <a:rPr lang="en-US" altLang="zh-CN" b="1" dirty="0"/>
              <a:t>4.</a:t>
            </a:r>
            <a:r>
              <a:rPr lang="zh-CN" altLang="en-US" b="1" dirty="0"/>
              <a:t>详细描述三个适于采用构件模型的软件项目</a:t>
            </a:r>
            <a:endParaRPr lang="zh-CN" altLang="en-US" dirty="0"/>
          </a:p>
          <a:p>
            <a:pPr marL="514350" indent="-514350">
              <a:buFontTx/>
              <a:buAutoNum type="arabicPeriod"/>
            </a:pPr>
            <a:endParaRPr lang="en-US" altLang="zh-CN" b="1" dirty="0"/>
          </a:p>
          <a:p>
            <a:pPr>
              <a:lnSpc>
                <a:spcPct val="100000"/>
              </a:lnSpc>
              <a:defRPr/>
            </a:pPr>
            <a:r>
              <a:rPr lang="zh-CN" altLang="en-US" sz="2400" dirty="0">
                <a:latin typeface="宋体" panose="02010600030101010101" pitchFamily="2" charset="-122"/>
              </a:rPr>
              <a:t>基于构件的软件开发模型，开发一个油气田作业信息系统，</a:t>
            </a:r>
            <a:endParaRPr lang="en-US" altLang="zh-CN" sz="2400" dirty="0">
              <a:latin typeface="宋体" panose="02010600030101010101" pitchFamily="2" charset="-122"/>
            </a:endParaRPr>
          </a:p>
          <a:p>
            <a:pPr>
              <a:lnSpc>
                <a:spcPct val="100000"/>
              </a:lnSpc>
              <a:defRPr/>
            </a:pPr>
            <a:r>
              <a:rPr lang="zh-CN" altLang="en-US" sz="2400" dirty="0">
                <a:latin typeface="宋体" panose="02010600030101010101" pitchFamily="2" charset="-122"/>
              </a:rPr>
              <a:t>首先对所需的构件进行评估，提取那些功能完整，独立，有重用价值的模块作为构件来开发，包括作业任务模块，功能图标管理模块，作业日记模块，记录录入模块，管柱数据录入，作业队管理等，这些功能模块可以作为可重用构件来开发。接下来对每个构件，确定它们的对外接口，操作界面和需要实现的功能。设计实现构件，将构件放入系统框架，进行测试。</a:t>
            </a:r>
            <a:endParaRPr lang="en-US" altLang="zh-CN" sz="2400" dirty="0">
              <a:latin typeface="宋体" panose="02010600030101010101" pitchFamily="2" charset="-122"/>
            </a:endParaRPr>
          </a:p>
          <a:p>
            <a:pPr marL="0" indent="0">
              <a:buNone/>
            </a:pPr>
            <a:endParaRPr lang="en-US" altLang="zh-CN" b="1" dirty="0"/>
          </a:p>
          <a:p>
            <a:pPr marL="514350" indent="-514350">
              <a:buFontTx/>
              <a:buAutoNum type="arabicPeriod"/>
            </a:pPr>
            <a:endParaRPr lang="en-US" altLang="zh-CN" b="1" dirty="0"/>
          </a:p>
          <a:p>
            <a:pPr marL="514350" indent="-514350">
              <a:buFontTx/>
              <a:buAutoNum type="arabicPeriod"/>
            </a:pPr>
            <a:endParaRPr lang="en-US" altLang="zh-CN" b="1" dirty="0"/>
          </a:p>
        </p:txBody>
      </p:sp>
    </p:spTree>
    <p:extLst>
      <p:ext uri="{BB962C8B-B14F-4D97-AF65-F5344CB8AC3E}">
        <p14:creationId xmlns:p14="http://schemas.microsoft.com/office/powerpoint/2010/main" val="2089870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4">
            <a:extLst>
              <a:ext uri="{FF2B5EF4-FFF2-40B4-BE49-F238E27FC236}">
                <a16:creationId xmlns:a16="http://schemas.microsoft.com/office/drawing/2014/main" id="{2978071A-8F5A-4C16-89E8-71BF09112F80}"/>
              </a:ext>
            </a:extLst>
          </p:cNvPr>
          <p:cNvSpPr txBox="1">
            <a:spLocks noChangeArrowheads="1"/>
          </p:cNvSpPr>
          <p:nvPr/>
        </p:nvSpPr>
        <p:spPr>
          <a:xfrm>
            <a:off x="1981200" y="2656580"/>
            <a:ext cx="822960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a:t>第三章  敏捷开发</a:t>
            </a:r>
          </a:p>
        </p:txBody>
      </p:sp>
    </p:spTree>
    <p:extLst>
      <p:ext uri="{BB962C8B-B14F-4D97-AF65-F5344CB8AC3E}">
        <p14:creationId xmlns:p14="http://schemas.microsoft.com/office/powerpoint/2010/main" val="3618266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508664B6-8B9C-4E26-875D-B739CE4E1437}"/>
              </a:ext>
            </a:extLst>
          </p:cNvPr>
          <p:cNvSpPr>
            <a:spLocks noGrp="1"/>
          </p:cNvSpPr>
          <p:nvPr>
            <p:ph type="title" idx="4294967295"/>
          </p:nvPr>
        </p:nvSpPr>
        <p:spPr/>
        <p:txBody>
          <a:bodyPr/>
          <a:lstStyle/>
          <a:p>
            <a:pPr eaLnBrk="1" hangingPunct="1"/>
            <a:r>
              <a:rPr lang="zh-CN" altLang="zh-CN"/>
              <a:t>作业</a:t>
            </a:r>
          </a:p>
        </p:txBody>
      </p:sp>
      <p:sp>
        <p:nvSpPr>
          <p:cNvPr id="15363" name="内容占位符 2">
            <a:extLst>
              <a:ext uri="{FF2B5EF4-FFF2-40B4-BE49-F238E27FC236}">
                <a16:creationId xmlns:a16="http://schemas.microsoft.com/office/drawing/2014/main" id="{761717B2-D571-43F5-BC61-47CCDBE25B3C}"/>
              </a:ext>
            </a:extLst>
          </p:cNvPr>
          <p:cNvSpPr>
            <a:spLocks noGrp="1"/>
          </p:cNvSpPr>
          <p:nvPr>
            <p:ph idx="4294967295"/>
          </p:nvPr>
        </p:nvSpPr>
        <p:spPr/>
        <p:txBody>
          <a:bodyPr/>
          <a:lstStyle/>
          <a:p>
            <a:pPr marL="971550" lvl="1" indent="-514350">
              <a:lnSpc>
                <a:spcPct val="150000"/>
              </a:lnSpc>
              <a:buFontTx/>
              <a:buAutoNum type="arabicPeriod"/>
            </a:pPr>
            <a:r>
              <a:rPr lang="zh-CN" altLang="en-US" dirty="0"/>
              <a:t>用自己的话概述（用于软件项目的）敏捷性。</a:t>
            </a:r>
            <a:endParaRPr lang="en-US" altLang="zh-CN" dirty="0"/>
          </a:p>
          <a:p>
            <a:pPr marL="971550" lvl="1" indent="-514350">
              <a:lnSpc>
                <a:spcPct val="150000"/>
              </a:lnSpc>
              <a:buFontTx/>
              <a:buAutoNum type="arabicPeriod"/>
            </a:pPr>
            <a:r>
              <a:rPr lang="zh-CN" altLang="en-US" dirty="0"/>
              <a:t>为什么迭代过程更容易管理变更</a:t>
            </a:r>
            <a:r>
              <a:rPr lang="en-US" altLang="zh-CN" dirty="0"/>
              <a:t>?</a:t>
            </a:r>
            <a:r>
              <a:rPr lang="zh-CN" altLang="en-US" dirty="0"/>
              <a:t>是不是本章所讨论的每一个敏捷过程都是迭代的？只用一次迭代就能完成项目的敏捷过程是否存在？解释你的答案。</a:t>
            </a:r>
            <a:endParaRPr lang="en-US" altLang="zh-CN" dirty="0"/>
          </a:p>
          <a:p>
            <a:pPr marL="971550" lvl="1" indent="-514350">
              <a:lnSpc>
                <a:spcPct val="150000"/>
              </a:lnSpc>
              <a:buFontTx/>
              <a:buAutoNum type="arabicPeriod"/>
            </a:pPr>
            <a:r>
              <a:rPr lang="zh-CN" altLang="en-US" dirty="0"/>
              <a:t>写一个用户故事，描述“微信支付”的需求。</a:t>
            </a:r>
            <a:endParaRPr lang="en-US" altLang="zh-CN" dirty="0"/>
          </a:p>
          <a:p>
            <a:pPr marL="971550" lvl="1" indent="-514350">
              <a:lnSpc>
                <a:spcPct val="150000"/>
              </a:lnSpc>
              <a:buFontTx/>
              <a:buAutoNum type="arabicPeriod"/>
            </a:pPr>
            <a:r>
              <a:rPr lang="zh-CN" altLang="en-US" dirty="0"/>
              <a:t>如何采用</a:t>
            </a:r>
            <a:r>
              <a:rPr lang="en-US" altLang="zh-CN" dirty="0"/>
              <a:t>Scrum</a:t>
            </a:r>
            <a:r>
              <a:rPr lang="zh-CN" altLang="en-US" dirty="0"/>
              <a:t>组织这学期的大作业项目？</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705DE6F3-B53A-485E-AA75-5F07DF7443C4}"/>
              </a:ext>
            </a:extLst>
          </p:cNvPr>
          <p:cNvSpPr txBox="1">
            <a:spLocks noChangeArrowheads="1"/>
          </p:cNvSpPr>
          <p:nvPr/>
        </p:nvSpPr>
        <p:spPr>
          <a:xfrm>
            <a:off x="20574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3.1 </a:t>
            </a:r>
            <a:r>
              <a:rPr lang="zh-CN" altLang="zh-CN" dirty="0"/>
              <a:t>敏捷是什么？</a:t>
            </a:r>
          </a:p>
        </p:txBody>
      </p:sp>
      <p:sp>
        <p:nvSpPr>
          <p:cNvPr id="6" name="内容占位符 2">
            <a:extLst>
              <a:ext uri="{FF2B5EF4-FFF2-40B4-BE49-F238E27FC236}">
                <a16:creationId xmlns:a16="http://schemas.microsoft.com/office/drawing/2014/main" id="{DD0B1ED7-CEA3-4D28-BB1D-151824F5B2BD}"/>
              </a:ext>
            </a:extLst>
          </p:cNvPr>
          <p:cNvSpPr txBox="1">
            <a:spLocks noChangeArrowheads="1"/>
          </p:cNvSpPr>
          <p:nvPr/>
        </p:nvSpPr>
        <p:spPr>
          <a:xfrm>
            <a:off x="2057400" y="160020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zh-CN" dirty="0"/>
              <a:t>通俗地讲，敏捷是指在软件的开发活动中，</a:t>
            </a:r>
            <a:r>
              <a:rPr lang="zh-CN" altLang="zh-CN" dirty="0">
                <a:solidFill>
                  <a:srgbClr val="FF0000"/>
                </a:solidFill>
              </a:rPr>
              <a:t>坚持</a:t>
            </a:r>
            <a:r>
              <a:rPr lang="zh-CN" altLang="zh-CN" dirty="0"/>
              <a:t>一些基本原则，</a:t>
            </a:r>
            <a:r>
              <a:rPr lang="zh-CN" altLang="zh-CN" dirty="0">
                <a:solidFill>
                  <a:srgbClr val="FF0000"/>
                </a:solidFill>
              </a:rPr>
              <a:t>灵活</a:t>
            </a:r>
            <a:r>
              <a:rPr lang="zh-CN" altLang="zh-CN" dirty="0"/>
              <a:t>运用各种方法，</a:t>
            </a:r>
            <a:r>
              <a:rPr lang="zh-CN" altLang="zh-CN" dirty="0">
                <a:solidFill>
                  <a:srgbClr val="FF0000"/>
                </a:solidFill>
              </a:rPr>
              <a:t>快速</a:t>
            </a:r>
            <a:r>
              <a:rPr lang="zh-CN" altLang="zh-CN" dirty="0"/>
              <a:t>地开发出令客户满意的产品。</a:t>
            </a:r>
          </a:p>
          <a:p>
            <a:pPr>
              <a:lnSpc>
                <a:spcPct val="150000"/>
              </a:lnSpc>
            </a:pPr>
            <a:r>
              <a:rPr lang="zh-CN" altLang="zh-CN" dirty="0"/>
              <a:t>敏捷是一种</a:t>
            </a:r>
            <a:r>
              <a:rPr lang="zh-CN" altLang="zh-CN" dirty="0">
                <a:solidFill>
                  <a:srgbClr val="FF0000"/>
                </a:solidFill>
              </a:rPr>
              <a:t>态度</a:t>
            </a:r>
            <a:r>
              <a:rPr lang="zh-CN" altLang="zh-CN" dirty="0"/>
              <a:t>，是敏捷建模者们坚持的价值观、敏捷建模者们相信的原则、敏捷建模者们应用的实践组成的集合。 </a:t>
            </a:r>
          </a:p>
        </p:txBody>
      </p:sp>
    </p:spTree>
    <p:extLst>
      <p:ext uri="{BB962C8B-B14F-4D97-AF65-F5344CB8AC3E}">
        <p14:creationId xmlns:p14="http://schemas.microsoft.com/office/powerpoint/2010/main" val="261023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99E9A5-2F54-4FA5-AA8D-C1CA34AB400E}"/>
              </a:ext>
            </a:extLst>
          </p:cNvPr>
          <p:cNvPicPr>
            <a:picLocks noChangeAspect="1"/>
          </p:cNvPicPr>
          <p:nvPr/>
        </p:nvPicPr>
        <p:blipFill>
          <a:blip r:embed="rId2"/>
          <a:stretch>
            <a:fillRect/>
          </a:stretch>
        </p:blipFill>
        <p:spPr>
          <a:xfrm>
            <a:off x="461962" y="1414462"/>
            <a:ext cx="11268075" cy="4029075"/>
          </a:xfrm>
          <a:prstGeom prst="rect">
            <a:avLst/>
          </a:prstGeom>
        </p:spPr>
      </p:pic>
    </p:spTree>
    <p:extLst>
      <p:ext uri="{BB962C8B-B14F-4D97-AF65-F5344CB8AC3E}">
        <p14:creationId xmlns:p14="http://schemas.microsoft.com/office/powerpoint/2010/main" val="2038373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C095CC5-A827-4B00-99EF-24A47BBEA051}"/>
              </a:ext>
            </a:extLst>
          </p:cNvPr>
          <p:cNvSpPr txBox="1">
            <a:spLocks noChangeArrowheads="1"/>
          </p:cNvSpPr>
          <p:nvPr/>
        </p:nvSpPr>
        <p:spPr>
          <a:xfrm>
            <a:off x="2997200" y="2619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dirty="0"/>
              <a:t>敏捷软件开发宣言</a:t>
            </a:r>
          </a:p>
        </p:txBody>
      </p:sp>
      <p:pic>
        <p:nvPicPr>
          <p:cNvPr id="5" name="Picture 2">
            <a:extLst>
              <a:ext uri="{FF2B5EF4-FFF2-40B4-BE49-F238E27FC236}">
                <a16:creationId xmlns:a16="http://schemas.microsoft.com/office/drawing/2014/main" id="{03F29FFE-BA9B-4CD9-99ED-583465537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825875" y="1487488"/>
            <a:ext cx="5446713" cy="3008312"/>
          </a:xfrm>
          <a:prstGeom prst="rect">
            <a:avLst/>
          </a:prstGeom>
        </p:spPr>
      </p:pic>
      <p:sp>
        <p:nvSpPr>
          <p:cNvPr id="6" name="TextBox 4">
            <a:extLst>
              <a:ext uri="{FF2B5EF4-FFF2-40B4-BE49-F238E27FC236}">
                <a16:creationId xmlns:a16="http://schemas.microsoft.com/office/drawing/2014/main" id="{F453A13F-72C8-448A-B1C5-C5B0D232FA59}"/>
              </a:ext>
            </a:extLst>
          </p:cNvPr>
          <p:cNvSpPr txBox="1">
            <a:spLocks noChangeArrowheads="1"/>
          </p:cNvSpPr>
          <p:nvPr/>
        </p:nvSpPr>
        <p:spPr bwMode="auto">
          <a:xfrm>
            <a:off x="3798888" y="4489450"/>
            <a:ext cx="5570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800" dirty="0">
                <a:solidFill>
                  <a:srgbClr val="FF0000"/>
                </a:solidFill>
              </a:rPr>
              <a:t>普遍存在的变化是敏捷的基本动力</a:t>
            </a:r>
          </a:p>
        </p:txBody>
      </p:sp>
      <p:pic>
        <p:nvPicPr>
          <p:cNvPr id="7" name="图片 1">
            <a:extLst>
              <a:ext uri="{FF2B5EF4-FFF2-40B4-BE49-F238E27FC236}">
                <a16:creationId xmlns:a16="http://schemas.microsoft.com/office/drawing/2014/main" id="{FAE9F57F-B6F4-48E7-B570-F2C8F0ABF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538" y="5183188"/>
            <a:ext cx="4418012"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314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508664B6-8B9C-4E26-875D-B739CE4E1437}"/>
              </a:ext>
            </a:extLst>
          </p:cNvPr>
          <p:cNvSpPr>
            <a:spLocks noGrp="1"/>
          </p:cNvSpPr>
          <p:nvPr>
            <p:ph type="title" idx="4294967295"/>
          </p:nvPr>
        </p:nvSpPr>
        <p:spPr/>
        <p:txBody>
          <a:bodyPr/>
          <a:lstStyle/>
          <a:p>
            <a:pPr eaLnBrk="1" hangingPunct="1"/>
            <a:r>
              <a:rPr lang="zh-CN" altLang="en-US" dirty="0"/>
              <a:t>（用于软件项目的）敏捷性</a:t>
            </a:r>
            <a:endParaRPr lang="zh-CN" altLang="zh-CN" dirty="0"/>
          </a:p>
        </p:txBody>
      </p:sp>
      <p:sp>
        <p:nvSpPr>
          <p:cNvPr id="15363" name="内容占位符 2">
            <a:extLst>
              <a:ext uri="{FF2B5EF4-FFF2-40B4-BE49-F238E27FC236}">
                <a16:creationId xmlns:a16="http://schemas.microsoft.com/office/drawing/2014/main" id="{761717B2-D571-43F5-BC61-47CCDBE25B3C}"/>
              </a:ext>
            </a:extLst>
          </p:cNvPr>
          <p:cNvSpPr>
            <a:spLocks noGrp="1"/>
          </p:cNvSpPr>
          <p:nvPr>
            <p:ph idx="4294967295"/>
          </p:nvPr>
        </p:nvSpPr>
        <p:spPr>
          <a:xfrm>
            <a:off x="838200" y="1825625"/>
            <a:ext cx="10515600" cy="4117976"/>
          </a:xfrm>
        </p:spPr>
        <p:txBody>
          <a:bodyPr/>
          <a:lstStyle/>
          <a:p>
            <a:pPr>
              <a:defRPr/>
            </a:pPr>
            <a:r>
              <a:rPr lang="zh-CN" altLang="en-US" dirty="0"/>
              <a:t>普遍存在的变化是敏捷的基本动力，敏捷需要有效的响应变化，它鼓励在共利益者之间进行更便利的沟通和协作，强调可运行软件的快速交付。 </a:t>
            </a:r>
            <a:endParaRPr lang="en-US" altLang="zh-CN" dirty="0"/>
          </a:p>
          <a:p>
            <a:pPr>
              <a:defRPr/>
            </a:pPr>
            <a:endParaRPr lang="zh-CN" altLang="en-US" dirty="0"/>
          </a:p>
          <a:p>
            <a:pPr>
              <a:defRPr/>
            </a:pPr>
            <a:r>
              <a:rPr lang="zh-CN" altLang="en-US" dirty="0"/>
              <a:t>敏捷允许项目团队调整并合理安排任务，理解易变性并制定计划。精简并维持最基本的工作产品，强调增量交付，快速提供可运行软件。</a:t>
            </a:r>
          </a:p>
        </p:txBody>
      </p:sp>
    </p:spTree>
    <p:extLst>
      <p:ext uri="{BB962C8B-B14F-4D97-AF65-F5344CB8AC3E}">
        <p14:creationId xmlns:p14="http://schemas.microsoft.com/office/powerpoint/2010/main" val="4250575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508664B6-8B9C-4E26-875D-B739CE4E1437}"/>
              </a:ext>
            </a:extLst>
          </p:cNvPr>
          <p:cNvSpPr>
            <a:spLocks noGrp="1"/>
          </p:cNvSpPr>
          <p:nvPr>
            <p:ph type="title" idx="4294967295"/>
          </p:nvPr>
        </p:nvSpPr>
        <p:spPr/>
        <p:txBody>
          <a:bodyPr/>
          <a:lstStyle/>
          <a:p>
            <a:pPr eaLnBrk="1" hangingPunct="1"/>
            <a:r>
              <a:rPr lang="zh-CN" altLang="zh-CN" dirty="0"/>
              <a:t>作业</a:t>
            </a:r>
            <a:r>
              <a:rPr lang="en-US" altLang="zh-CN" dirty="0"/>
              <a:t> </a:t>
            </a:r>
            <a:r>
              <a:rPr lang="zh-CN" altLang="en-US" dirty="0"/>
              <a:t>第三章</a:t>
            </a:r>
            <a:endParaRPr lang="zh-CN" altLang="zh-CN" dirty="0"/>
          </a:p>
        </p:txBody>
      </p:sp>
      <p:sp>
        <p:nvSpPr>
          <p:cNvPr id="15363" name="内容占位符 2">
            <a:extLst>
              <a:ext uri="{FF2B5EF4-FFF2-40B4-BE49-F238E27FC236}">
                <a16:creationId xmlns:a16="http://schemas.microsoft.com/office/drawing/2014/main" id="{761717B2-D571-43F5-BC61-47CCDBE25B3C}"/>
              </a:ext>
            </a:extLst>
          </p:cNvPr>
          <p:cNvSpPr>
            <a:spLocks noGrp="1"/>
          </p:cNvSpPr>
          <p:nvPr>
            <p:ph idx="4294967295"/>
          </p:nvPr>
        </p:nvSpPr>
        <p:spPr/>
        <p:txBody>
          <a:bodyPr/>
          <a:lstStyle/>
          <a:p>
            <a:pPr marL="457200" lvl="1" indent="0">
              <a:lnSpc>
                <a:spcPct val="150000"/>
              </a:lnSpc>
              <a:buNone/>
            </a:pPr>
            <a:r>
              <a:rPr lang="en-US" altLang="zh-CN" b="1" dirty="0"/>
              <a:t>2. </a:t>
            </a:r>
            <a:r>
              <a:rPr lang="zh-CN" altLang="en-US" b="1" dirty="0"/>
              <a:t>为什么迭代过程更容易管理变更</a:t>
            </a:r>
            <a:r>
              <a:rPr lang="en-US" altLang="zh-CN" b="1" dirty="0"/>
              <a:t>?</a:t>
            </a:r>
          </a:p>
          <a:p>
            <a:pPr marL="457200" lvl="1" indent="0">
              <a:lnSpc>
                <a:spcPct val="150000"/>
              </a:lnSpc>
              <a:buNone/>
            </a:pPr>
            <a:r>
              <a:rPr lang="zh-CN" altLang="en-US" dirty="0"/>
              <a:t>持续反馈与改进、小范围变更，较短的时间内完成一个小范围的功能</a:t>
            </a:r>
            <a:endParaRPr lang="en-US" altLang="zh-CN" dirty="0"/>
          </a:p>
          <a:p>
            <a:pPr marL="457200" lvl="1" indent="0">
              <a:lnSpc>
                <a:spcPct val="150000"/>
              </a:lnSpc>
              <a:buNone/>
            </a:pPr>
            <a:r>
              <a:rPr lang="zh-CN" altLang="en-US" b="1" dirty="0"/>
              <a:t>是不是本章所讨论的每一个敏捷过程都是迭代的？</a:t>
            </a:r>
            <a:endParaRPr lang="en-US" altLang="zh-CN" b="1" dirty="0"/>
          </a:p>
          <a:p>
            <a:pPr marL="457200" lvl="1" indent="0">
              <a:lnSpc>
                <a:spcPct val="150000"/>
              </a:lnSpc>
              <a:buNone/>
            </a:pPr>
            <a:r>
              <a:rPr lang="zh-CN" altLang="en-US" dirty="0"/>
              <a:t>本章每个敏捷过程都是迭代的</a:t>
            </a:r>
            <a:endParaRPr lang="en-US" altLang="zh-CN" b="1" dirty="0"/>
          </a:p>
          <a:p>
            <a:pPr marL="457200" lvl="1" indent="0">
              <a:lnSpc>
                <a:spcPct val="150000"/>
              </a:lnSpc>
              <a:buNone/>
            </a:pPr>
            <a:r>
              <a:rPr lang="zh-CN" altLang="en-US" b="1" dirty="0"/>
              <a:t>只用一次迭代就能完成项目的敏捷过程是否存在？解释你的答案。</a:t>
            </a:r>
            <a:endParaRPr lang="en-US" altLang="zh-CN" b="1" dirty="0"/>
          </a:p>
          <a:p>
            <a:pPr marL="457200" lvl="1" indent="0">
              <a:lnSpc>
                <a:spcPct val="150000"/>
              </a:lnSpc>
              <a:buNone/>
            </a:pPr>
            <a:r>
              <a:rPr lang="zh-CN" altLang="en-US" dirty="0"/>
              <a:t>不存在</a:t>
            </a:r>
            <a:endParaRPr lang="en-US" altLang="zh-CN" dirty="0"/>
          </a:p>
        </p:txBody>
      </p:sp>
    </p:spTree>
    <p:extLst>
      <p:ext uri="{BB962C8B-B14F-4D97-AF65-F5344CB8AC3E}">
        <p14:creationId xmlns:p14="http://schemas.microsoft.com/office/powerpoint/2010/main" val="332146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0E619D8C-308B-4A1A-A675-D4526D206E7D}"/>
              </a:ext>
            </a:extLst>
          </p:cNvPr>
          <p:cNvSpPr>
            <a:spLocks noGrp="1"/>
          </p:cNvSpPr>
          <p:nvPr>
            <p:ph type="title"/>
          </p:nvPr>
        </p:nvSpPr>
        <p:spPr/>
        <p:txBody>
          <a:bodyPr/>
          <a:lstStyle/>
          <a:p>
            <a:pPr eaLnBrk="1" hangingPunct="1"/>
            <a:r>
              <a:rPr lang="zh-CN" altLang="en-US"/>
              <a:t>作业</a:t>
            </a:r>
          </a:p>
        </p:txBody>
      </p:sp>
      <p:sp>
        <p:nvSpPr>
          <p:cNvPr id="36867" name="内容占位符 2">
            <a:extLst>
              <a:ext uri="{FF2B5EF4-FFF2-40B4-BE49-F238E27FC236}">
                <a16:creationId xmlns:a16="http://schemas.microsoft.com/office/drawing/2014/main" id="{32F63D41-CBE4-44CA-A883-112BA7D6B7BE}"/>
              </a:ext>
            </a:extLst>
          </p:cNvPr>
          <p:cNvSpPr>
            <a:spLocks noGrp="1"/>
          </p:cNvSpPr>
          <p:nvPr>
            <p:ph idx="1"/>
          </p:nvPr>
        </p:nvSpPr>
        <p:spPr/>
        <p:txBody>
          <a:bodyPr/>
          <a:lstStyle/>
          <a:p>
            <a:pPr eaLnBrk="1" hangingPunct="1">
              <a:defRPr/>
            </a:pPr>
            <a:r>
              <a:rPr lang="zh-CN" altLang="en-US" dirty="0"/>
              <a:t>什么是软件危机？</a:t>
            </a:r>
            <a:endParaRPr lang="en-US" altLang="zh-CN" dirty="0"/>
          </a:p>
          <a:p>
            <a:pPr eaLnBrk="1" hangingPunct="1">
              <a:defRPr/>
            </a:pPr>
            <a:endParaRPr lang="en-US" altLang="zh-CN" dirty="0"/>
          </a:p>
          <a:p>
            <a:pPr marL="0" indent="0">
              <a:buNone/>
              <a:defRPr/>
            </a:pPr>
            <a:r>
              <a:rPr lang="zh-CN" altLang="zh-CN" dirty="0"/>
              <a:t>软件危机是指在计算机软件的开发和维护过程中所遇到的一系列严重问题</a:t>
            </a:r>
            <a:r>
              <a:rPr lang="en-US" altLang="zh-CN" dirty="0"/>
              <a:t>.</a:t>
            </a:r>
          </a:p>
          <a:p>
            <a:pPr marL="0" indent="0">
              <a:buNone/>
              <a:defRPr/>
            </a:pPr>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508664B6-8B9C-4E26-875D-B739CE4E1437}"/>
              </a:ext>
            </a:extLst>
          </p:cNvPr>
          <p:cNvSpPr>
            <a:spLocks noGrp="1"/>
          </p:cNvSpPr>
          <p:nvPr>
            <p:ph type="title" idx="4294967295"/>
          </p:nvPr>
        </p:nvSpPr>
        <p:spPr/>
        <p:txBody>
          <a:bodyPr/>
          <a:lstStyle/>
          <a:p>
            <a:pPr eaLnBrk="1" hangingPunct="1"/>
            <a:r>
              <a:rPr lang="zh-CN" altLang="zh-CN"/>
              <a:t>作业</a:t>
            </a:r>
          </a:p>
        </p:txBody>
      </p:sp>
      <p:sp>
        <p:nvSpPr>
          <p:cNvPr id="15363" name="内容占位符 2">
            <a:extLst>
              <a:ext uri="{FF2B5EF4-FFF2-40B4-BE49-F238E27FC236}">
                <a16:creationId xmlns:a16="http://schemas.microsoft.com/office/drawing/2014/main" id="{761717B2-D571-43F5-BC61-47CCDBE25B3C}"/>
              </a:ext>
            </a:extLst>
          </p:cNvPr>
          <p:cNvSpPr>
            <a:spLocks noGrp="1"/>
          </p:cNvSpPr>
          <p:nvPr>
            <p:ph idx="4294967295"/>
          </p:nvPr>
        </p:nvSpPr>
        <p:spPr/>
        <p:txBody>
          <a:bodyPr/>
          <a:lstStyle/>
          <a:p>
            <a:pPr marL="457200" lvl="1" indent="0">
              <a:lnSpc>
                <a:spcPct val="150000"/>
              </a:lnSpc>
              <a:buNone/>
            </a:pPr>
            <a:r>
              <a:rPr lang="en-US" altLang="zh-CN" dirty="0"/>
              <a:t>3. </a:t>
            </a:r>
            <a:r>
              <a:rPr lang="zh-CN" altLang="en-US" dirty="0"/>
              <a:t>写一个用户故事，描述“微信支付”的需求。</a:t>
            </a:r>
            <a:endParaRPr lang="en-US" altLang="zh-CN" dirty="0"/>
          </a:p>
          <a:p>
            <a:pPr marL="457200" lvl="1" indent="0">
              <a:lnSpc>
                <a:spcPct val="150000"/>
              </a:lnSpc>
              <a:buNone/>
            </a:pPr>
            <a:endParaRPr lang="en-US" altLang="zh-CN" dirty="0"/>
          </a:p>
          <a:p>
            <a:pPr marL="457200" lvl="1" indent="0">
              <a:lnSpc>
                <a:spcPct val="150000"/>
              </a:lnSpc>
              <a:buNone/>
            </a:pPr>
            <a:endParaRPr lang="en-US" altLang="zh-CN" dirty="0"/>
          </a:p>
        </p:txBody>
      </p:sp>
    </p:spTree>
    <p:extLst>
      <p:ext uri="{BB962C8B-B14F-4D97-AF65-F5344CB8AC3E}">
        <p14:creationId xmlns:p14="http://schemas.microsoft.com/office/powerpoint/2010/main" val="2243326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772A6-DEDB-448F-944C-19BF790F2CF6}"/>
              </a:ext>
            </a:extLst>
          </p:cNvPr>
          <p:cNvSpPr txBox="1">
            <a:spLocks noChangeArrowheads="1"/>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zh-CN" dirty="0"/>
          </a:p>
        </p:txBody>
      </p:sp>
      <p:sp>
        <p:nvSpPr>
          <p:cNvPr id="3" name="内容占位符 2">
            <a:extLst>
              <a:ext uri="{FF2B5EF4-FFF2-40B4-BE49-F238E27FC236}">
                <a16:creationId xmlns:a16="http://schemas.microsoft.com/office/drawing/2014/main" id="{66798B57-EC95-4CC7-B655-14934C168A13}"/>
              </a:ext>
            </a:extLst>
          </p:cNvPr>
          <p:cNvSpPr txBox="1">
            <a:spLocks noChangeArrowheads="1"/>
          </p:cNvSpPr>
          <p:nvPr/>
        </p:nvSpPr>
        <p:spPr>
          <a:xfrm>
            <a:off x="457200" y="1628775"/>
            <a:ext cx="8240713"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000"/>
              </a:lnSpc>
            </a:pPr>
            <a:r>
              <a:rPr lang="zh-CN" altLang="en-US" b="1" dirty="0"/>
              <a:t>用户故事</a:t>
            </a:r>
            <a:endParaRPr lang="en-US" altLang="zh-CN" b="1" dirty="0"/>
          </a:p>
          <a:p>
            <a:pPr lvl="1">
              <a:lnSpc>
                <a:spcPts val="4000"/>
              </a:lnSpc>
            </a:pPr>
            <a:r>
              <a:rPr lang="zh-CN" altLang="en-US" dirty="0"/>
              <a:t>问题描述：</a:t>
            </a:r>
            <a:endParaRPr lang="en-US" altLang="zh-CN" dirty="0"/>
          </a:p>
          <a:p>
            <a:pPr lvl="2">
              <a:lnSpc>
                <a:spcPts val="4000"/>
              </a:lnSpc>
            </a:pPr>
            <a:r>
              <a:rPr lang="zh-CN" altLang="en-US" dirty="0"/>
              <a:t>“作为</a:t>
            </a:r>
            <a:r>
              <a:rPr lang="en-US" altLang="zh-CN" dirty="0"/>
              <a:t>……</a:t>
            </a:r>
            <a:r>
              <a:rPr lang="zh-CN" altLang="en-US" dirty="0"/>
              <a:t>（谁），我想要</a:t>
            </a:r>
            <a:r>
              <a:rPr lang="en-US" altLang="zh-CN" dirty="0"/>
              <a:t>……</a:t>
            </a:r>
            <a:br>
              <a:rPr lang="en-US" altLang="zh-CN" dirty="0"/>
            </a:br>
            <a:r>
              <a:rPr lang="zh-CN" altLang="en-US" dirty="0"/>
              <a:t>（做什么），为了</a:t>
            </a:r>
            <a:r>
              <a:rPr lang="en-US" altLang="zh-CN" dirty="0"/>
              <a:t>……</a:t>
            </a:r>
            <a:r>
              <a:rPr lang="zh-CN" altLang="en-US" dirty="0"/>
              <a:t>（为什么）”。</a:t>
            </a:r>
            <a:endParaRPr lang="en-US" altLang="zh-CN" b="1" dirty="0"/>
          </a:p>
        </p:txBody>
      </p:sp>
      <p:pic>
        <p:nvPicPr>
          <p:cNvPr id="4" name="图片 1">
            <a:extLst>
              <a:ext uri="{FF2B5EF4-FFF2-40B4-BE49-F238E27FC236}">
                <a16:creationId xmlns:a16="http://schemas.microsoft.com/office/drawing/2014/main" id="{38744DDB-58F1-4618-8EE9-083D3583EB8C}"/>
              </a:ext>
            </a:extLst>
          </p:cNvPr>
          <p:cNvPicPr>
            <a:picLocks noChangeAspect="1"/>
          </p:cNvPicPr>
          <p:nvPr/>
        </p:nvPicPr>
        <p:blipFill>
          <a:blip r:embed="rId2">
            <a:extLst>
              <a:ext uri="{28A0092B-C50C-407E-A947-70E740481C1C}">
                <a14:useLocalDpi xmlns:a14="http://schemas.microsoft.com/office/drawing/2010/main" val="0"/>
              </a:ext>
            </a:extLst>
          </a:blip>
          <a:srcRect r="59258"/>
          <a:stretch>
            <a:fillRect/>
          </a:stretch>
        </p:blipFill>
        <p:spPr bwMode="auto">
          <a:xfrm>
            <a:off x="8332788" y="1857375"/>
            <a:ext cx="22082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3066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508664B6-8B9C-4E26-875D-B739CE4E1437}"/>
              </a:ext>
            </a:extLst>
          </p:cNvPr>
          <p:cNvSpPr>
            <a:spLocks noGrp="1"/>
          </p:cNvSpPr>
          <p:nvPr>
            <p:ph type="title" idx="4294967295"/>
          </p:nvPr>
        </p:nvSpPr>
        <p:spPr/>
        <p:txBody>
          <a:bodyPr/>
          <a:lstStyle/>
          <a:p>
            <a:pPr eaLnBrk="1" hangingPunct="1"/>
            <a:r>
              <a:rPr lang="zh-CN" altLang="zh-CN"/>
              <a:t>作业</a:t>
            </a:r>
          </a:p>
        </p:txBody>
      </p:sp>
      <p:sp>
        <p:nvSpPr>
          <p:cNvPr id="15363" name="内容占位符 2">
            <a:extLst>
              <a:ext uri="{FF2B5EF4-FFF2-40B4-BE49-F238E27FC236}">
                <a16:creationId xmlns:a16="http://schemas.microsoft.com/office/drawing/2014/main" id="{761717B2-D571-43F5-BC61-47CCDBE25B3C}"/>
              </a:ext>
            </a:extLst>
          </p:cNvPr>
          <p:cNvSpPr>
            <a:spLocks noGrp="1"/>
          </p:cNvSpPr>
          <p:nvPr>
            <p:ph idx="4294967295"/>
          </p:nvPr>
        </p:nvSpPr>
        <p:spPr/>
        <p:txBody>
          <a:bodyPr/>
          <a:lstStyle/>
          <a:p>
            <a:pPr marL="457200" lvl="1" indent="0">
              <a:lnSpc>
                <a:spcPct val="150000"/>
              </a:lnSpc>
              <a:buNone/>
            </a:pPr>
            <a:r>
              <a:rPr lang="en-US" altLang="zh-CN" dirty="0"/>
              <a:t>3. </a:t>
            </a:r>
            <a:r>
              <a:rPr lang="zh-CN" altLang="en-US" dirty="0"/>
              <a:t>写一个用户故事，描述“微信支付”的需求。</a:t>
            </a:r>
            <a:endParaRPr lang="en-US" altLang="zh-CN" dirty="0"/>
          </a:p>
          <a:p>
            <a:pPr marL="457200" lvl="1" indent="0">
              <a:lnSpc>
                <a:spcPct val="150000"/>
              </a:lnSpc>
              <a:buNone/>
            </a:pPr>
            <a:endParaRPr lang="en-US" altLang="zh-CN" dirty="0"/>
          </a:p>
          <a:p>
            <a:pPr marL="457200" lvl="1" indent="0">
              <a:lnSpc>
                <a:spcPct val="150000"/>
              </a:lnSpc>
              <a:buNone/>
            </a:pPr>
            <a:endParaRPr lang="en-US" altLang="zh-CN" dirty="0"/>
          </a:p>
          <a:p>
            <a:pPr marL="457200" lvl="1" indent="0">
              <a:lnSpc>
                <a:spcPct val="150000"/>
              </a:lnSpc>
              <a:buNone/>
            </a:pPr>
            <a:r>
              <a:rPr lang="zh-CN" altLang="en-US" dirty="0"/>
              <a:t>作为一名微信用户，我希望能够使用微信支付快速、安全地完成在线购物的付款，以节省时间，避免使用现金或银行卡的麻烦。</a:t>
            </a:r>
            <a:endParaRPr lang="en-US" altLang="zh-CN" dirty="0"/>
          </a:p>
        </p:txBody>
      </p:sp>
    </p:spTree>
    <p:extLst>
      <p:ext uri="{BB962C8B-B14F-4D97-AF65-F5344CB8AC3E}">
        <p14:creationId xmlns:p14="http://schemas.microsoft.com/office/powerpoint/2010/main" val="2024966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508664B6-8B9C-4E26-875D-B739CE4E1437}"/>
              </a:ext>
            </a:extLst>
          </p:cNvPr>
          <p:cNvSpPr>
            <a:spLocks noGrp="1"/>
          </p:cNvSpPr>
          <p:nvPr>
            <p:ph type="title" idx="4294967295"/>
          </p:nvPr>
        </p:nvSpPr>
        <p:spPr/>
        <p:txBody>
          <a:bodyPr/>
          <a:lstStyle/>
          <a:p>
            <a:pPr eaLnBrk="1" hangingPunct="1"/>
            <a:r>
              <a:rPr lang="zh-CN" altLang="zh-CN"/>
              <a:t>作业</a:t>
            </a:r>
          </a:p>
        </p:txBody>
      </p:sp>
      <p:sp>
        <p:nvSpPr>
          <p:cNvPr id="15363" name="内容占位符 2">
            <a:extLst>
              <a:ext uri="{FF2B5EF4-FFF2-40B4-BE49-F238E27FC236}">
                <a16:creationId xmlns:a16="http://schemas.microsoft.com/office/drawing/2014/main" id="{761717B2-D571-43F5-BC61-47CCDBE25B3C}"/>
              </a:ext>
            </a:extLst>
          </p:cNvPr>
          <p:cNvSpPr>
            <a:spLocks noGrp="1"/>
          </p:cNvSpPr>
          <p:nvPr>
            <p:ph idx="4294967295"/>
          </p:nvPr>
        </p:nvSpPr>
        <p:spPr/>
        <p:txBody>
          <a:bodyPr/>
          <a:lstStyle/>
          <a:p>
            <a:pPr marL="457200" lvl="1" indent="0">
              <a:lnSpc>
                <a:spcPct val="150000"/>
              </a:lnSpc>
              <a:buNone/>
            </a:pPr>
            <a:r>
              <a:rPr lang="en-US" altLang="zh-CN" dirty="0"/>
              <a:t>4.</a:t>
            </a:r>
            <a:r>
              <a:rPr lang="zh-CN" altLang="en-US" dirty="0"/>
              <a:t>如何采用</a:t>
            </a:r>
            <a:r>
              <a:rPr lang="en-US" altLang="zh-CN" dirty="0"/>
              <a:t>Scrum</a:t>
            </a:r>
            <a:r>
              <a:rPr lang="zh-CN" altLang="en-US" dirty="0"/>
              <a:t>组织这学期的大作业项目？</a:t>
            </a:r>
            <a:endParaRPr lang="en-US" altLang="zh-CN" dirty="0"/>
          </a:p>
        </p:txBody>
      </p:sp>
    </p:spTree>
    <p:extLst>
      <p:ext uri="{BB962C8B-B14F-4D97-AF65-F5344CB8AC3E}">
        <p14:creationId xmlns:p14="http://schemas.microsoft.com/office/powerpoint/2010/main" val="2294441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088932F-1A99-4734-A6A5-F7D000667E78}"/>
              </a:ext>
            </a:extLst>
          </p:cNvPr>
          <p:cNvSpPr txBox="1">
            <a:spLocks noChangeArrowheads="1"/>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3.2 Scrum</a:t>
            </a:r>
            <a:r>
              <a:rPr lang="zh-CN" altLang="en-US"/>
              <a:t>（续）</a:t>
            </a:r>
            <a:endParaRPr lang="zh-CN" altLang="zh-CN"/>
          </a:p>
        </p:txBody>
      </p:sp>
      <p:sp>
        <p:nvSpPr>
          <p:cNvPr id="5" name="内容占位符 2">
            <a:extLst>
              <a:ext uri="{FF2B5EF4-FFF2-40B4-BE49-F238E27FC236}">
                <a16:creationId xmlns:a16="http://schemas.microsoft.com/office/drawing/2014/main" id="{54EC9592-9841-420A-943E-1C113AA8EFC3}"/>
              </a:ext>
            </a:extLst>
          </p:cNvPr>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a:latin typeface="宋体" panose="02010600030101010101" pitchFamily="2" charset="-122"/>
              </a:rPr>
              <a:t>﻿Scrum</a:t>
            </a:r>
            <a:r>
              <a:rPr lang="zh-CN" altLang="en-US" dirty="0">
                <a:latin typeface="宋体" panose="02010600030101010101" pitchFamily="2" charset="-122"/>
              </a:rPr>
              <a:t>三大特点</a:t>
            </a:r>
            <a:endParaRPr lang="en-US" altLang="zh-CN" dirty="0">
              <a:latin typeface="宋体" panose="02010600030101010101" pitchFamily="2" charset="-122"/>
            </a:endParaRPr>
          </a:p>
          <a:p>
            <a:pPr lvl="1">
              <a:lnSpc>
                <a:spcPct val="140000"/>
              </a:lnSpc>
            </a:pPr>
            <a:r>
              <a:rPr lang="zh-CN" altLang="en-US" dirty="0">
                <a:latin typeface="宋体" panose="02010600030101010101" pitchFamily="2" charset="-122"/>
              </a:rPr>
              <a:t>﻿“可能性的” 艺术；</a:t>
            </a:r>
            <a:endParaRPr lang="en-US" altLang="zh-CN" dirty="0">
              <a:latin typeface="宋体" panose="02010600030101010101" pitchFamily="2" charset="-122"/>
            </a:endParaRPr>
          </a:p>
          <a:p>
            <a:pPr lvl="1">
              <a:lnSpc>
                <a:spcPct val="140000"/>
              </a:lnSpc>
            </a:pPr>
            <a:r>
              <a:rPr lang="zh-CN" altLang="en-US" dirty="0">
                <a:latin typeface="宋体" panose="02010600030101010101" pitchFamily="2" charset="-122"/>
              </a:rPr>
              <a:t> 团队自组织，自管理；</a:t>
            </a:r>
            <a:endParaRPr lang="en-US" altLang="zh-CN" dirty="0">
              <a:latin typeface="宋体" panose="02010600030101010101" pitchFamily="2" charset="-122"/>
            </a:endParaRPr>
          </a:p>
          <a:p>
            <a:pPr lvl="1">
              <a:lnSpc>
                <a:spcPct val="140000"/>
              </a:lnSpc>
            </a:pPr>
            <a:r>
              <a:rPr lang="zh-CN" altLang="en-US" dirty="0">
                <a:latin typeface="宋体" panose="02010600030101010101" pitchFamily="2" charset="-122"/>
              </a:rPr>
              <a:t>面对面沟通。</a:t>
            </a:r>
          </a:p>
          <a:p>
            <a:pPr lvl="1">
              <a:lnSpc>
                <a:spcPct val="140000"/>
              </a:lnSpc>
            </a:pPr>
            <a:endParaRPr lang="en-US" altLang="zh-CN" sz="2600" dirty="0">
              <a:latin typeface="宋体" panose="02010600030101010101" pitchFamily="2" charset="-122"/>
            </a:endParaRPr>
          </a:p>
        </p:txBody>
      </p:sp>
      <p:pic>
        <p:nvPicPr>
          <p:cNvPr id="6" name="图片 1">
            <a:extLst>
              <a:ext uri="{FF2B5EF4-FFF2-40B4-BE49-F238E27FC236}">
                <a16:creationId xmlns:a16="http://schemas.microsoft.com/office/drawing/2014/main" id="{9CB364F6-A189-40BF-A269-20A212430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5095875"/>
            <a:ext cx="17414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
            <a:extLst>
              <a:ext uri="{FF2B5EF4-FFF2-40B4-BE49-F238E27FC236}">
                <a16:creationId xmlns:a16="http://schemas.microsoft.com/office/drawing/2014/main" id="{E84CD3CC-E207-4EDF-985C-39A41559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683000"/>
            <a:ext cx="17526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a:extLst>
              <a:ext uri="{FF2B5EF4-FFF2-40B4-BE49-F238E27FC236}">
                <a16:creationId xmlns:a16="http://schemas.microsoft.com/office/drawing/2014/main" id="{7210008C-57D6-4CF5-9552-7D310A845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25" y="2205038"/>
            <a:ext cx="1238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6375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5FB3C50E-3463-4F04-9BE5-D43902EB1EE6}"/>
              </a:ext>
            </a:extLst>
          </p:cNvPr>
          <p:cNvSpPr txBox="1">
            <a:spLocks noChangeArrowheads="1"/>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3.2 Scrum</a:t>
            </a:r>
            <a:r>
              <a:rPr lang="zh-CN" altLang="en-US" dirty="0"/>
              <a:t>（续）</a:t>
            </a:r>
            <a:endParaRPr lang="zh-CN" altLang="zh-CN" dirty="0"/>
          </a:p>
        </p:txBody>
      </p:sp>
      <p:sp>
        <p:nvSpPr>
          <p:cNvPr id="3" name="内容占位符 2">
            <a:extLst>
              <a:ext uri="{FF2B5EF4-FFF2-40B4-BE49-F238E27FC236}">
                <a16:creationId xmlns:a16="http://schemas.microsoft.com/office/drawing/2014/main" id="{7D82BF4E-D1AD-4623-86BD-7F086EA07D68}"/>
              </a:ext>
            </a:extLst>
          </p:cNvPr>
          <p:cNvSpPr txBox="1">
            <a:spLocks noChangeArrowheads="1"/>
          </p:cNvSpPr>
          <p:nvPr/>
        </p:nvSpPr>
        <p:spPr>
          <a:xfrm>
            <a:off x="1638300" y="168910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a:latin typeface="宋体" panose="02010600030101010101" pitchFamily="2" charset="-122"/>
              </a:rPr>
              <a:t>﻿Scrum</a:t>
            </a:r>
            <a:r>
              <a:rPr lang="zh-CN" altLang="en-US" dirty="0">
                <a:latin typeface="宋体" panose="02010600030101010101" pitchFamily="2" charset="-122"/>
              </a:rPr>
              <a:t>是一个轻量级的项目管理的框架， 它的核心在于迭代。</a:t>
            </a:r>
          </a:p>
          <a:p>
            <a:pPr>
              <a:lnSpc>
                <a:spcPct val="140000"/>
              </a:lnSpc>
            </a:pPr>
            <a:endParaRPr lang="zh-CN" altLang="en-US" dirty="0">
              <a:latin typeface="宋体" panose="02010600030101010101" pitchFamily="2" charset="-122"/>
            </a:endParaRPr>
          </a:p>
          <a:p>
            <a:pPr lvl="1">
              <a:lnSpc>
                <a:spcPct val="140000"/>
              </a:lnSpc>
            </a:pPr>
            <a:endParaRPr lang="en-US" altLang="zh-CN" sz="2600" dirty="0">
              <a:latin typeface="宋体" panose="02010600030101010101" pitchFamily="2" charset="-122"/>
            </a:endParaRPr>
          </a:p>
        </p:txBody>
      </p:sp>
      <p:pic>
        <p:nvPicPr>
          <p:cNvPr id="4" name="图片 4">
            <a:extLst>
              <a:ext uri="{FF2B5EF4-FFF2-40B4-BE49-F238E27FC236}">
                <a16:creationId xmlns:a16="http://schemas.microsoft.com/office/drawing/2014/main" id="{7CEBA1DC-244C-4C0C-AA4F-9C88D76C3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250" y="3302000"/>
            <a:ext cx="594042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0040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E6C60EC1-9106-4E41-B591-F066E35CCD2E}"/>
              </a:ext>
            </a:extLst>
          </p:cNvPr>
          <p:cNvSpPr txBox="1">
            <a:spLocks noChangeArrowheads="1"/>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3.2 Scrum</a:t>
            </a:r>
            <a:r>
              <a:rPr lang="zh-CN" altLang="en-US"/>
              <a:t>（续）</a:t>
            </a:r>
            <a:endParaRPr lang="zh-CN" altLang="zh-CN"/>
          </a:p>
        </p:txBody>
      </p:sp>
      <p:sp>
        <p:nvSpPr>
          <p:cNvPr id="6" name="内容占位符 2">
            <a:extLst>
              <a:ext uri="{FF2B5EF4-FFF2-40B4-BE49-F238E27FC236}">
                <a16:creationId xmlns:a16="http://schemas.microsoft.com/office/drawing/2014/main" id="{A5C46551-792D-4FB1-9F02-AC9980F2545D}"/>
              </a:ext>
            </a:extLst>
          </p:cNvPr>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a:latin typeface="宋体" panose="02010600030101010101" pitchFamily="2" charset="-122"/>
              </a:rPr>
              <a:t>Scrum</a:t>
            </a:r>
            <a:r>
              <a:rPr lang="zh-CN" altLang="en-US" dirty="0">
                <a:latin typeface="宋体" panose="02010600030101010101" pitchFamily="2" charset="-122"/>
              </a:rPr>
              <a:t>三种角色</a:t>
            </a:r>
          </a:p>
          <a:p>
            <a:pPr lvl="1">
              <a:lnSpc>
                <a:spcPct val="140000"/>
              </a:lnSpc>
            </a:pPr>
            <a:endParaRPr lang="en-US" altLang="zh-CN" sz="2600" dirty="0">
              <a:latin typeface="宋体" panose="02010600030101010101" pitchFamily="2" charset="-122"/>
            </a:endParaRPr>
          </a:p>
        </p:txBody>
      </p:sp>
      <p:pic>
        <p:nvPicPr>
          <p:cNvPr id="7" name="图片 2">
            <a:extLst>
              <a:ext uri="{FF2B5EF4-FFF2-40B4-BE49-F238E27FC236}">
                <a16:creationId xmlns:a16="http://schemas.microsoft.com/office/drawing/2014/main" id="{166C7054-839D-4955-A984-D5080F12E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2492375"/>
            <a:ext cx="7524750"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8BAAABB6-D0C4-497E-8A7C-1BB7B05510D5}"/>
              </a:ext>
            </a:extLst>
          </p:cNvPr>
          <p:cNvSpPr txBox="1"/>
          <p:nvPr/>
        </p:nvSpPr>
        <p:spPr>
          <a:xfrm>
            <a:off x="4102768" y="2264945"/>
            <a:ext cx="1338828" cy="369332"/>
          </a:xfrm>
          <a:prstGeom prst="rect">
            <a:avLst/>
          </a:prstGeom>
          <a:noFill/>
        </p:spPr>
        <p:txBody>
          <a:bodyPr wrap="none" rtlCol="0">
            <a:spAutoFit/>
          </a:bodyPr>
          <a:lstStyle/>
          <a:p>
            <a:r>
              <a:rPr lang="zh-CN" altLang="en-US" dirty="0"/>
              <a:t>产品负责人</a:t>
            </a:r>
          </a:p>
        </p:txBody>
      </p:sp>
    </p:spTree>
    <p:extLst>
      <p:ext uri="{BB962C8B-B14F-4D97-AF65-F5344CB8AC3E}">
        <p14:creationId xmlns:p14="http://schemas.microsoft.com/office/powerpoint/2010/main" val="208050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DDD10BD7-71F0-464A-820A-EA69B5BC8FEF}"/>
              </a:ext>
            </a:extLst>
          </p:cNvPr>
          <p:cNvSpPr txBox="1">
            <a:spLocks noChangeArrowheads="1"/>
          </p:cNvSpPr>
          <p:nvPr/>
        </p:nvSpPr>
        <p:spPr>
          <a:xfrm>
            <a:off x="838199" y="391835"/>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3.2 Scrum</a:t>
            </a:r>
            <a:r>
              <a:rPr lang="zh-CN" altLang="en-US" dirty="0"/>
              <a:t>（续）</a:t>
            </a:r>
            <a:endParaRPr lang="zh-CN" altLang="zh-CN" dirty="0"/>
          </a:p>
        </p:txBody>
      </p:sp>
      <p:sp>
        <p:nvSpPr>
          <p:cNvPr id="3" name="内容占位符 2">
            <a:extLst>
              <a:ext uri="{FF2B5EF4-FFF2-40B4-BE49-F238E27FC236}">
                <a16:creationId xmlns:a16="http://schemas.microsoft.com/office/drawing/2014/main" id="{F96B7CBD-964E-4EE6-9C78-C64E581B3774}"/>
              </a:ext>
            </a:extLst>
          </p:cNvPr>
          <p:cNvSpPr txBox="1">
            <a:spLocks noChangeArrowheads="1"/>
          </p:cNvSpPr>
          <p:nvPr/>
        </p:nvSpPr>
        <p:spPr>
          <a:xfrm>
            <a:off x="1082846" y="160020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a:latin typeface="宋体" panose="02010600030101010101" pitchFamily="2" charset="-122"/>
              </a:rPr>
              <a:t>Scrum</a:t>
            </a:r>
            <a:r>
              <a:rPr lang="zh-CN" altLang="en-US">
                <a:latin typeface="宋体" panose="02010600030101010101" pitchFamily="2" charset="-122"/>
              </a:rPr>
              <a:t>三种工件</a:t>
            </a:r>
          </a:p>
          <a:p>
            <a:pPr lvl="1">
              <a:lnSpc>
                <a:spcPct val="140000"/>
              </a:lnSpc>
            </a:pPr>
            <a:endParaRPr lang="en-US" altLang="zh-CN" sz="2600">
              <a:latin typeface="宋体" panose="02010600030101010101" pitchFamily="2" charset="-122"/>
            </a:endParaRPr>
          </a:p>
        </p:txBody>
      </p:sp>
      <p:pic>
        <p:nvPicPr>
          <p:cNvPr id="4" name="图片 1">
            <a:extLst>
              <a:ext uri="{FF2B5EF4-FFF2-40B4-BE49-F238E27FC236}">
                <a16:creationId xmlns:a16="http://schemas.microsoft.com/office/drawing/2014/main" id="{F1CC4835-0CE9-4630-9B3C-381B5D54D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721" y="2619375"/>
            <a:ext cx="745172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221E72A4-41BE-4214-9E6D-039369D092AC}"/>
              </a:ext>
            </a:extLst>
          </p:cNvPr>
          <p:cNvPicPr>
            <a:picLocks noChangeAspect="1"/>
          </p:cNvPicPr>
          <p:nvPr/>
        </p:nvPicPr>
        <p:blipFill rotWithShape="1">
          <a:blip r:embed="rId3"/>
          <a:srcRect t="3014" r="21348" b="58409"/>
          <a:stretch/>
        </p:blipFill>
        <p:spPr>
          <a:xfrm>
            <a:off x="5429251" y="503238"/>
            <a:ext cx="5924550" cy="1828800"/>
          </a:xfrm>
          <a:prstGeom prst="rect">
            <a:avLst/>
          </a:prstGeom>
        </p:spPr>
      </p:pic>
      <p:sp>
        <p:nvSpPr>
          <p:cNvPr id="8" name="文本框 7">
            <a:extLst>
              <a:ext uri="{FF2B5EF4-FFF2-40B4-BE49-F238E27FC236}">
                <a16:creationId xmlns:a16="http://schemas.microsoft.com/office/drawing/2014/main" id="{4EEF281C-286C-4B83-AACB-7CB17EF2A159}"/>
              </a:ext>
            </a:extLst>
          </p:cNvPr>
          <p:cNvSpPr txBox="1"/>
          <p:nvPr/>
        </p:nvSpPr>
        <p:spPr>
          <a:xfrm>
            <a:off x="2038521" y="5624790"/>
            <a:ext cx="6096000" cy="369332"/>
          </a:xfrm>
          <a:prstGeom prst="rect">
            <a:avLst/>
          </a:prstGeom>
          <a:noFill/>
        </p:spPr>
        <p:txBody>
          <a:bodyPr wrap="square">
            <a:spAutoFit/>
          </a:bodyPr>
          <a:lstStyle/>
          <a:p>
            <a:r>
              <a:rPr lang="zh-CN" altLang="en-US" dirty="0"/>
              <a:t>项目需求和任务</a:t>
            </a:r>
          </a:p>
        </p:txBody>
      </p:sp>
    </p:spTree>
    <p:extLst>
      <p:ext uri="{BB962C8B-B14F-4D97-AF65-F5344CB8AC3E}">
        <p14:creationId xmlns:p14="http://schemas.microsoft.com/office/powerpoint/2010/main" val="4012082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240A81A7-171C-4404-A12A-A16046F69995}"/>
              </a:ext>
            </a:extLst>
          </p:cNvPr>
          <p:cNvSpPr txBox="1">
            <a:spLocks noChangeArrowheads="1"/>
          </p:cNvSpPr>
          <p:nvPr/>
        </p:nvSpPr>
        <p:spPr>
          <a:xfrm>
            <a:off x="1419727"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3.2 Scrum</a:t>
            </a:r>
            <a:r>
              <a:rPr lang="zh-CN" altLang="en-US"/>
              <a:t>（续）</a:t>
            </a:r>
            <a:endParaRPr lang="zh-CN" altLang="zh-CN"/>
          </a:p>
        </p:txBody>
      </p:sp>
      <p:sp>
        <p:nvSpPr>
          <p:cNvPr id="3" name="内容占位符 2">
            <a:extLst>
              <a:ext uri="{FF2B5EF4-FFF2-40B4-BE49-F238E27FC236}">
                <a16:creationId xmlns:a16="http://schemas.microsoft.com/office/drawing/2014/main" id="{3A828ED3-7958-4D87-B0AD-B4D85539F8E6}"/>
              </a:ext>
            </a:extLst>
          </p:cNvPr>
          <p:cNvSpPr txBox="1">
            <a:spLocks noChangeArrowheads="1"/>
          </p:cNvSpPr>
          <p:nvPr/>
        </p:nvSpPr>
        <p:spPr>
          <a:xfrm>
            <a:off x="1419727" y="160020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a:latin typeface="宋体" panose="02010600030101010101" pitchFamily="2" charset="-122"/>
              </a:rPr>
              <a:t>Scrum</a:t>
            </a:r>
            <a:r>
              <a:rPr lang="zh-CN" altLang="en-US" dirty="0">
                <a:latin typeface="宋体" panose="02010600030101010101" pitchFamily="2" charset="-122"/>
              </a:rPr>
              <a:t>﻿过程模型 （ </a:t>
            </a:r>
            <a:r>
              <a:rPr lang="en-US" altLang="zh-CN" dirty="0">
                <a:latin typeface="宋体" panose="02010600030101010101" pitchFamily="2" charset="-122"/>
              </a:rPr>
              <a:t>5</a:t>
            </a:r>
            <a:r>
              <a:rPr lang="zh-CN" altLang="en-US" dirty="0">
                <a:latin typeface="宋体" panose="02010600030101010101" pitchFamily="2" charset="-122"/>
              </a:rPr>
              <a:t>个活动 </a:t>
            </a:r>
            <a:r>
              <a:rPr lang="en-US" altLang="zh-CN" dirty="0">
                <a:latin typeface="宋体" panose="02010600030101010101" pitchFamily="2" charset="-122"/>
              </a:rPr>
              <a:t>+ 1</a:t>
            </a:r>
            <a:r>
              <a:rPr lang="zh-CN" altLang="en-US" dirty="0">
                <a:latin typeface="宋体" panose="02010600030101010101" pitchFamily="2" charset="-122"/>
              </a:rPr>
              <a:t>个合约）</a:t>
            </a:r>
          </a:p>
          <a:p>
            <a:pPr lvl="1">
              <a:lnSpc>
                <a:spcPct val="140000"/>
              </a:lnSpc>
            </a:pPr>
            <a:endParaRPr lang="en-US" altLang="zh-CN" sz="2600" dirty="0">
              <a:latin typeface="宋体" panose="02010600030101010101" pitchFamily="2" charset="-122"/>
            </a:endParaRPr>
          </a:p>
        </p:txBody>
      </p:sp>
      <p:pic>
        <p:nvPicPr>
          <p:cNvPr id="4" name="图片 2">
            <a:extLst>
              <a:ext uri="{FF2B5EF4-FFF2-40B4-BE49-F238E27FC236}">
                <a16:creationId xmlns:a16="http://schemas.microsoft.com/office/drawing/2014/main" id="{4B852C5B-C469-4655-933E-D4AAA59BA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527" y="2274888"/>
            <a:ext cx="9144000" cy="403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8137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3">
            <a:extLst>
              <a:ext uri="{FF2B5EF4-FFF2-40B4-BE49-F238E27FC236}">
                <a16:creationId xmlns:a16="http://schemas.microsoft.com/office/drawing/2014/main" id="{F9899A3E-42E2-4FE8-B7FD-FA7E40865153}"/>
              </a:ext>
            </a:extLst>
          </p:cNvPr>
          <p:cNvCxnSpPr>
            <a:cxnSpLocks noChangeShapeType="1"/>
          </p:cNvCxnSpPr>
          <p:nvPr/>
        </p:nvCxnSpPr>
        <p:spPr bwMode="auto">
          <a:xfrm>
            <a:off x="6659563" y="2060575"/>
            <a:ext cx="865187" cy="15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3" name="TextBox 4">
            <a:extLst>
              <a:ext uri="{FF2B5EF4-FFF2-40B4-BE49-F238E27FC236}">
                <a16:creationId xmlns:a16="http://schemas.microsoft.com/office/drawing/2014/main" id="{6FBCD4B3-63AA-46CC-8411-A13398D1B46A}"/>
              </a:ext>
            </a:extLst>
          </p:cNvPr>
          <p:cNvSpPr txBox="1">
            <a:spLocks noChangeArrowheads="1"/>
          </p:cNvSpPr>
          <p:nvPr/>
        </p:nvSpPr>
        <p:spPr bwMode="auto">
          <a:xfrm>
            <a:off x="1022684" y="405481"/>
            <a:ext cx="480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dirty="0">
                <a:solidFill>
                  <a:srgbClr val="FF0000"/>
                </a:solidFill>
              </a:rPr>
              <a:t>所有实践围绕一个迭代、增量的过程骨架展开</a:t>
            </a:r>
          </a:p>
        </p:txBody>
      </p:sp>
      <p:pic>
        <p:nvPicPr>
          <p:cNvPr id="4" name="Picture 5">
            <a:extLst>
              <a:ext uri="{FF2B5EF4-FFF2-40B4-BE49-F238E27FC236}">
                <a16:creationId xmlns:a16="http://schemas.microsoft.com/office/drawing/2014/main" id="{47E175B6-6C29-43F5-8B11-BB0EA44F9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520"/>
          <a:stretch>
            <a:fillRect/>
          </a:stretch>
        </p:blipFill>
        <p:spPr bwMode="auto">
          <a:xfrm>
            <a:off x="890340" y="1082759"/>
            <a:ext cx="9144000" cy="5630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5323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D614AC4A-09A1-448A-B0D3-C2314533C6E5}"/>
              </a:ext>
            </a:extLst>
          </p:cNvPr>
          <p:cNvSpPr>
            <a:spLocks noGrp="1"/>
          </p:cNvSpPr>
          <p:nvPr>
            <p:ph type="title"/>
          </p:nvPr>
        </p:nvSpPr>
        <p:spPr/>
        <p:txBody>
          <a:bodyPr/>
          <a:lstStyle/>
          <a:p>
            <a:pPr eaLnBrk="1" hangingPunct="1"/>
            <a:r>
              <a:rPr lang="zh-CN" altLang="en-US"/>
              <a:t>作业</a:t>
            </a:r>
          </a:p>
        </p:txBody>
      </p:sp>
      <p:sp>
        <p:nvSpPr>
          <p:cNvPr id="36867" name="内容占位符 2">
            <a:extLst>
              <a:ext uri="{FF2B5EF4-FFF2-40B4-BE49-F238E27FC236}">
                <a16:creationId xmlns:a16="http://schemas.microsoft.com/office/drawing/2014/main" id="{5D241013-9E2B-40A4-A2DA-1068029DB9AB}"/>
              </a:ext>
            </a:extLst>
          </p:cNvPr>
          <p:cNvSpPr>
            <a:spLocks noGrp="1"/>
          </p:cNvSpPr>
          <p:nvPr>
            <p:ph idx="1"/>
          </p:nvPr>
        </p:nvSpPr>
        <p:spPr/>
        <p:txBody>
          <a:bodyPr/>
          <a:lstStyle/>
          <a:p>
            <a:pPr eaLnBrk="1" hangingPunct="1">
              <a:defRPr/>
            </a:pPr>
            <a:r>
              <a:rPr lang="zh-CN" altLang="en-US" dirty="0"/>
              <a:t>软件危机的具体表现有哪些？</a:t>
            </a:r>
            <a:endParaRPr lang="en-US" altLang="zh-CN" dirty="0"/>
          </a:p>
          <a:p>
            <a:pPr>
              <a:defRPr/>
            </a:pPr>
            <a:r>
              <a:rPr lang="en-US" altLang="zh-CN" dirty="0"/>
              <a:t>1.</a:t>
            </a:r>
            <a:r>
              <a:rPr lang="zh-CN" altLang="zh-CN" dirty="0"/>
              <a:t>成本和进度估计常不准确</a:t>
            </a:r>
          </a:p>
          <a:p>
            <a:pPr>
              <a:defRPr/>
            </a:pPr>
            <a:r>
              <a:rPr lang="en-US" altLang="zh-CN" dirty="0"/>
              <a:t>2.</a:t>
            </a:r>
            <a:r>
              <a:rPr lang="zh-CN" altLang="zh-CN" dirty="0"/>
              <a:t>用户的满意度常不高</a:t>
            </a:r>
          </a:p>
          <a:p>
            <a:pPr>
              <a:defRPr/>
            </a:pPr>
            <a:r>
              <a:rPr lang="en-US" altLang="zh-CN" dirty="0"/>
              <a:t>3.</a:t>
            </a:r>
            <a:r>
              <a:rPr lang="zh-CN" altLang="zh-CN" dirty="0"/>
              <a:t>质量往往靠不住</a:t>
            </a:r>
          </a:p>
          <a:p>
            <a:pPr>
              <a:defRPr/>
            </a:pPr>
            <a:r>
              <a:rPr lang="en-US" altLang="zh-CN" dirty="0"/>
              <a:t>4.</a:t>
            </a:r>
            <a:r>
              <a:rPr lang="zh-CN" altLang="zh-CN" dirty="0"/>
              <a:t>软件通常很难维护</a:t>
            </a:r>
          </a:p>
          <a:p>
            <a:pPr>
              <a:defRPr/>
            </a:pPr>
            <a:r>
              <a:rPr lang="en-US" altLang="zh-CN" dirty="0"/>
              <a:t>5.</a:t>
            </a:r>
            <a:r>
              <a:rPr lang="zh-CN" altLang="zh-CN" dirty="0"/>
              <a:t>文档资料不完整、不合格</a:t>
            </a:r>
          </a:p>
          <a:p>
            <a:pPr>
              <a:defRPr/>
            </a:pPr>
            <a:r>
              <a:rPr lang="en-US" altLang="zh-CN" dirty="0"/>
              <a:t>6.</a:t>
            </a:r>
            <a:r>
              <a:rPr lang="zh-CN" altLang="zh-CN" dirty="0"/>
              <a:t>软件的成本高，所占比例逐年上升</a:t>
            </a:r>
          </a:p>
          <a:p>
            <a:pPr>
              <a:defRPr/>
            </a:pPr>
            <a:r>
              <a:rPr lang="en-US" altLang="zh-CN" dirty="0"/>
              <a:t>7.</a:t>
            </a:r>
            <a:r>
              <a:rPr lang="zh-CN" altLang="zh-CN" dirty="0"/>
              <a:t>软件开发生产率提高的速度慢</a:t>
            </a:r>
          </a:p>
          <a:p>
            <a:pPr marL="0" indent="0">
              <a:buNone/>
              <a:defRPr/>
            </a:pPr>
            <a:endParaRPr lang="en-US" altLang="zh-CN" dirty="0"/>
          </a:p>
          <a:p>
            <a:pPr lvl="1" eaLnBrk="1" hangingPunct="1">
              <a:buFontTx/>
              <a:buNone/>
              <a:defRPr/>
            </a:pPr>
            <a:endParaRPr lang="en-US" altLang="zh-CN" dirty="0"/>
          </a:p>
          <a:p>
            <a:pPr lvl="1" eaLnBrk="1" hangingPunct="1">
              <a:buFontTx/>
              <a:buNone/>
              <a:defRPr/>
            </a:pP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BF8C0-528B-4A59-BBBF-B6777D636350}"/>
              </a:ext>
            </a:extLst>
          </p:cNvPr>
          <p:cNvSpPr>
            <a:spLocks noGrp="1"/>
          </p:cNvSpPr>
          <p:nvPr>
            <p:ph type="title"/>
          </p:nvPr>
        </p:nvSpPr>
        <p:spPr>
          <a:xfrm>
            <a:off x="838200" y="365126"/>
            <a:ext cx="10515600" cy="615950"/>
          </a:xfrm>
        </p:spPr>
        <p:txBody>
          <a:bodyPr>
            <a:normAutofit fontScale="90000"/>
          </a:bodyPr>
          <a:lstStyle/>
          <a:p>
            <a:r>
              <a:rPr lang="en-US" altLang="zh-CN" dirty="0"/>
              <a:t>4.</a:t>
            </a:r>
            <a:r>
              <a:rPr lang="zh-CN" altLang="en-US" dirty="0"/>
              <a:t>如何采用</a:t>
            </a:r>
            <a:r>
              <a:rPr lang="en-US" altLang="zh-CN" dirty="0"/>
              <a:t>Scrum</a:t>
            </a:r>
            <a:r>
              <a:rPr lang="zh-CN" altLang="en-US" dirty="0"/>
              <a:t>组织这学期的大作业项目？</a:t>
            </a:r>
          </a:p>
        </p:txBody>
      </p:sp>
      <p:sp>
        <p:nvSpPr>
          <p:cNvPr id="3" name="内容占位符 2">
            <a:extLst>
              <a:ext uri="{FF2B5EF4-FFF2-40B4-BE49-F238E27FC236}">
                <a16:creationId xmlns:a16="http://schemas.microsoft.com/office/drawing/2014/main" id="{73CF0148-5548-4208-9948-A9263BE2BAD1}"/>
              </a:ext>
            </a:extLst>
          </p:cNvPr>
          <p:cNvSpPr>
            <a:spLocks noGrp="1"/>
          </p:cNvSpPr>
          <p:nvPr>
            <p:ph idx="1"/>
          </p:nvPr>
        </p:nvSpPr>
        <p:spPr>
          <a:xfrm>
            <a:off x="561974" y="981076"/>
            <a:ext cx="11401425" cy="5876924"/>
          </a:xfrm>
        </p:spPr>
        <p:txBody>
          <a:bodyPr>
            <a:noAutofit/>
          </a:bodyPr>
          <a:lstStyle/>
          <a:p>
            <a:r>
              <a:rPr lang="en-US" altLang="zh-CN" sz="1500" dirty="0"/>
              <a:t>1. </a:t>
            </a:r>
            <a:r>
              <a:rPr lang="zh-CN" altLang="en-US" sz="1500" dirty="0"/>
              <a:t>确定项目目标与时间框架</a:t>
            </a:r>
          </a:p>
          <a:p>
            <a:r>
              <a:rPr lang="zh-CN" altLang="en-US" sz="1500" dirty="0"/>
              <a:t>项目目标：明确大作业的核心任务和最终成果。比如，作业是开发一款软件，则需要明确软件的功能需求和评估标准。</a:t>
            </a:r>
          </a:p>
          <a:p>
            <a:r>
              <a:rPr lang="zh-CN" altLang="en-US" sz="1500" dirty="0"/>
              <a:t>时间框架：将整个学期划分为若干个</a:t>
            </a:r>
            <a:r>
              <a:rPr lang="en-US" altLang="zh-CN" sz="1500" dirty="0"/>
              <a:t>Sprint</a:t>
            </a:r>
            <a:r>
              <a:rPr lang="zh-CN" altLang="en-US" sz="1500" dirty="0"/>
              <a:t>（冲刺</a:t>
            </a:r>
            <a:r>
              <a:rPr lang="en-US" altLang="zh-CN" sz="1500" dirty="0"/>
              <a:t>/</a:t>
            </a:r>
            <a:r>
              <a:rPr lang="zh-CN" altLang="en-US" sz="1500" dirty="0"/>
              <a:t>迭代周期），每个</a:t>
            </a:r>
            <a:r>
              <a:rPr lang="en-US" altLang="zh-CN" sz="1500" dirty="0"/>
              <a:t>Sprint</a:t>
            </a:r>
            <a:r>
              <a:rPr lang="zh-CN" altLang="en-US" sz="1500" dirty="0"/>
              <a:t>可以是</a:t>
            </a:r>
            <a:r>
              <a:rPr lang="en-US" altLang="zh-CN" sz="1500" dirty="0"/>
              <a:t>30</a:t>
            </a:r>
            <a:r>
              <a:rPr lang="zh-CN" altLang="en-US" sz="1500" dirty="0"/>
              <a:t>天。</a:t>
            </a:r>
            <a:endParaRPr lang="en-US" altLang="zh-CN" sz="1500" dirty="0"/>
          </a:p>
          <a:p>
            <a:endParaRPr lang="zh-CN" altLang="en-US" sz="1500" dirty="0"/>
          </a:p>
          <a:p>
            <a:r>
              <a:rPr lang="en-US" altLang="zh-CN" sz="1500" dirty="0"/>
              <a:t>2. </a:t>
            </a:r>
            <a:r>
              <a:rPr lang="zh-CN" altLang="en-US" sz="1500" dirty="0"/>
              <a:t>组建团队并确定角色</a:t>
            </a:r>
          </a:p>
          <a:p>
            <a:r>
              <a:rPr lang="en-US" altLang="zh-CN" sz="1500" dirty="0"/>
              <a:t>Scrum Master</a:t>
            </a:r>
            <a:r>
              <a:rPr lang="zh-CN" altLang="en-US" sz="1500" dirty="0"/>
              <a:t>：可以由一名学生担任，负责确保团队按照</a:t>
            </a:r>
            <a:r>
              <a:rPr lang="en-US" altLang="zh-CN" sz="1500" dirty="0"/>
              <a:t>Scrum</a:t>
            </a:r>
            <a:r>
              <a:rPr lang="zh-CN" altLang="en-US" sz="1500" dirty="0"/>
              <a:t>流程工作，并解决团队遇到的障碍。</a:t>
            </a:r>
          </a:p>
          <a:p>
            <a:r>
              <a:rPr lang="en-US" altLang="zh-CN" sz="1500" dirty="0"/>
              <a:t>Product Owner</a:t>
            </a:r>
            <a:r>
              <a:rPr lang="zh-CN" altLang="en-US" sz="1500" dirty="0"/>
              <a:t>（产品负责人）：通常负责与指导老师或需求方沟通，定义需求并将其转化为任务。这位角色可以是团队中最了解项目需求的人。</a:t>
            </a:r>
          </a:p>
          <a:p>
            <a:r>
              <a:rPr lang="zh-CN" altLang="en-US" sz="1500" dirty="0"/>
              <a:t>开发团队：由其他成员组成，负责具体任务的实施，如设计、编程、测试等。</a:t>
            </a:r>
          </a:p>
          <a:p>
            <a:endParaRPr lang="zh-CN" altLang="en-US" sz="1500" dirty="0"/>
          </a:p>
          <a:p>
            <a:r>
              <a:rPr lang="en-US" altLang="zh-CN" sz="1500" dirty="0"/>
              <a:t>3. </a:t>
            </a:r>
            <a:r>
              <a:rPr lang="zh-CN" altLang="en-US" sz="1500" dirty="0"/>
              <a:t>产品</a:t>
            </a:r>
            <a:r>
              <a:rPr lang="en-US" altLang="zh-CN" sz="1500" dirty="0"/>
              <a:t>Backlog</a:t>
            </a:r>
          </a:p>
          <a:p>
            <a:r>
              <a:rPr lang="zh-CN" altLang="en-US" sz="1500" dirty="0"/>
              <a:t>创建</a:t>
            </a:r>
            <a:r>
              <a:rPr lang="en-US" altLang="zh-CN" sz="1500" dirty="0"/>
              <a:t>Backlog</a:t>
            </a:r>
            <a:r>
              <a:rPr lang="zh-CN" altLang="en-US" sz="1500" dirty="0"/>
              <a:t>：列出项目的所有需求和任务，将其按优先级排序。任务可以包括功能开发、测试、文档编写等。</a:t>
            </a:r>
          </a:p>
          <a:p>
            <a:r>
              <a:rPr lang="zh-CN" altLang="en-US" sz="1500" dirty="0"/>
              <a:t>任务拆分：将每个需求拆解成可实现的小任务，确保每个任务在一个</a:t>
            </a:r>
            <a:r>
              <a:rPr lang="en-US" altLang="zh-CN" sz="1500" dirty="0"/>
              <a:t>Sprint</a:t>
            </a:r>
            <a:r>
              <a:rPr lang="zh-CN" altLang="en-US" sz="1500" dirty="0"/>
              <a:t>内能完成。</a:t>
            </a:r>
          </a:p>
          <a:p>
            <a:endParaRPr lang="zh-CN" altLang="en-US" sz="1500" dirty="0"/>
          </a:p>
          <a:p>
            <a:r>
              <a:rPr lang="en-US" altLang="zh-CN" sz="1500" dirty="0"/>
              <a:t>4. </a:t>
            </a:r>
            <a:r>
              <a:rPr lang="zh-CN" altLang="en-US" sz="1500" dirty="0"/>
              <a:t>计划</a:t>
            </a:r>
            <a:r>
              <a:rPr lang="en-US" altLang="zh-CN" sz="1500" dirty="0"/>
              <a:t>Sprint</a:t>
            </a:r>
          </a:p>
          <a:p>
            <a:r>
              <a:rPr lang="en-US" altLang="zh-CN" sz="1500" dirty="0"/>
              <a:t>Sprint Planning</a:t>
            </a:r>
            <a:r>
              <a:rPr lang="zh-CN" altLang="en-US" sz="1500" dirty="0"/>
              <a:t>：在每个</a:t>
            </a:r>
            <a:r>
              <a:rPr lang="en-US" altLang="zh-CN" sz="1500" dirty="0"/>
              <a:t>Sprint</a:t>
            </a:r>
            <a:r>
              <a:rPr lang="zh-CN" altLang="en-US" sz="1500" dirty="0"/>
              <a:t>开始时，团队进行</a:t>
            </a:r>
            <a:r>
              <a:rPr lang="en-US" altLang="zh-CN" sz="1500" dirty="0"/>
              <a:t>Sprint</a:t>
            </a:r>
            <a:r>
              <a:rPr lang="zh-CN" altLang="en-US" sz="1500" dirty="0"/>
              <a:t>规划，选择要在本次</a:t>
            </a:r>
            <a:r>
              <a:rPr lang="en-US" altLang="zh-CN" sz="1500" dirty="0"/>
              <a:t>Sprint</a:t>
            </a:r>
            <a:r>
              <a:rPr lang="zh-CN" altLang="en-US" sz="1500" dirty="0"/>
              <a:t>内完成的任务。这些任务应来自产品</a:t>
            </a:r>
            <a:r>
              <a:rPr lang="en-US" altLang="zh-CN" sz="1500" dirty="0"/>
              <a:t>Backlog</a:t>
            </a:r>
            <a:r>
              <a:rPr lang="zh-CN" altLang="en-US" sz="1500" dirty="0"/>
              <a:t>，并按照优先级进行选择。</a:t>
            </a:r>
          </a:p>
          <a:p>
            <a:r>
              <a:rPr lang="en-US" altLang="zh-CN" sz="1500" dirty="0"/>
              <a:t>Sprint</a:t>
            </a:r>
            <a:r>
              <a:rPr lang="zh-CN" altLang="en-US" sz="1500" dirty="0"/>
              <a:t>目标：确定本次迭代的具体目标，确保</a:t>
            </a:r>
            <a:r>
              <a:rPr lang="en-US" altLang="zh-CN" sz="1500" dirty="0"/>
              <a:t>Sprint</a:t>
            </a:r>
            <a:r>
              <a:rPr lang="zh-CN" altLang="en-US" sz="1500" dirty="0"/>
              <a:t>结束时交付可演示的成果。例如，第一个</a:t>
            </a:r>
            <a:r>
              <a:rPr lang="en-US" altLang="zh-CN" sz="1500" dirty="0"/>
              <a:t>Sprint</a:t>
            </a:r>
            <a:r>
              <a:rPr lang="zh-CN" altLang="en-US" sz="1500" dirty="0"/>
              <a:t>的目标可以是设计项目原型或完成基础框架搭建。</a:t>
            </a:r>
          </a:p>
        </p:txBody>
      </p:sp>
    </p:spTree>
    <p:extLst>
      <p:ext uri="{BB962C8B-B14F-4D97-AF65-F5344CB8AC3E}">
        <p14:creationId xmlns:p14="http://schemas.microsoft.com/office/powerpoint/2010/main" val="2191541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BF8C0-528B-4A59-BBBF-B6777D636350}"/>
              </a:ext>
            </a:extLst>
          </p:cNvPr>
          <p:cNvSpPr>
            <a:spLocks noGrp="1"/>
          </p:cNvSpPr>
          <p:nvPr>
            <p:ph type="title"/>
          </p:nvPr>
        </p:nvSpPr>
        <p:spPr>
          <a:xfrm>
            <a:off x="838200" y="365126"/>
            <a:ext cx="10515600" cy="615950"/>
          </a:xfrm>
        </p:spPr>
        <p:txBody>
          <a:bodyPr>
            <a:normAutofit fontScale="90000"/>
          </a:bodyPr>
          <a:lstStyle/>
          <a:p>
            <a:r>
              <a:rPr lang="en-US" altLang="zh-CN" dirty="0"/>
              <a:t>4.</a:t>
            </a:r>
            <a:r>
              <a:rPr lang="zh-CN" altLang="en-US" dirty="0"/>
              <a:t>如何采用</a:t>
            </a:r>
            <a:r>
              <a:rPr lang="en-US" altLang="zh-CN" dirty="0"/>
              <a:t>Scrum</a:t>
            </a:r>
            <a:r>
              <a:rPr lang="zh-CN" altLang="en-US" dirty="0"/>
              <a:t>组织这学期的大作业项目？</a:t>
            </a:r>
          </a:p>
        </p:txBody>
      </p:sp>
      <p:sp>
        <p:nvSpPr>
          <p:cNvPr id="3" name="内容占位符 2">
            <a:extLst>
              <a:ext uri="{FF2B5EF4-FFF2-40B4-BE49-F238E27FC236}">
                <a16:creationId xmlns:a16="http://schemas.microsoft.com/office/drawing/2014/main" id="{73CF0148-5548-4208-9948-A9263BE2BAD1}"/>
              </a:ext>
            </a:extLst>
          </p:cNvPr>
          <p:cNvSpPr>
            <a:spLocks noGrp="1"/>
          </p:cNvSpPr>
          <p:nvPr>
            <p:ph idx="1"/>
          </p:nvPr>
        </p:nvSpPr>
        <p:spPr>
          <a:xfrm>
            <a:off x="581025" y="1095377"/>
            <a:ext cx="10515600" cy="5781674"/>
          </a:xfrm>
        </p:spPr>
        <p:txBody>
          <a:bodyPr>
            <a:normAutofit fontScale="85000" lnSpcReduction="10000"/>
          </a:bodyPr>
          <a:lstStyle/>
          <a:p>
            <a:pPr>
              <a:lnSpc>
                <a:spcPct val="110000"/>
              </a:lnSpc>
            </a:pPr>
            <a:r>
              <a:rPr lang="en-US" altLang="zh-CN" sz="1800" dirty="0"/>
              <a:t>5. </a:t>
            </a:r>
            <a:r>
              <a:rPr lang="zh-CN" altLang="en-US" sz="1800" dirty="0"/>
              <a:t>每日站会（</a:t>
            </a:r>
            <a:r>
              <a:rPr lang="en-US" altLang="zh-CN" sz="1800" dirty="0"/>
              <a:t>Daily Scrum</a:t>
            </a:r>
            <a:r>
              <a:rPr lang="zh-CN" altLang="en-US" sz="1800" dirty="0"/>
              <a:t>）</a:t>
            </a:r>
          </a:p>
          <a:p>
            <a:pPr>
              <a:lnSpc>
                <a:spcPct val="110000"/>
              </a:lnSpc>
            </a:pPr>
            <a:r>
              <a:rPr lang="zh-CN" altLang="en-US" sz="1800" dirty="0"/>
              <a:t>短会汇报进展：每天团队应进行一次短会，通常控制在</a:t>
            </a:r>
            <a:r>
              <a:rPr lang="en-US" altLang="zh-CN" sz="1800" dirty="0"/>
              <a:t>15</a:t>
            </a:r>
            <a:r>
              <a:rPr lang="zh-CN" altLang="en-US" sz="1800" dirty="0"/>
              <a:t>分钟内，每个成员回答三个问题：</a:t>
            </a:r>
          </a:p>
          <a:p>
            <a:pPr>
              <a:lnSpc>
                <a:spcPct val="110000"/>
              </a:lnSpc>
            </a:pPr>
            <a:r>
              <a:rPr lang="zh-CN" altLang="en-US" sz="1800" dirty="0"/>
              <a:t>昨天完成了什么？</a:t>
            </a:r>
          </a:p>
          <a:p>
            <a:pPr>
              <a:lnSpc>
                <a:spcPct val="110000"/>
              </a:lnSpc>
            </a:pPr>
            <a:r>
              <a:rPr lang="zh-CN" altLang="en-US" sz="1800" dirty="0"/>
              <a:t>今天计划做什么？</a:t>
            </a:r>
          </a:p>
          <a:p>
            <a:pPr>
              <a:lnSpc>
                <a:spcPct val="110000"/>
              </a:lnSpc>
            </a:pPr>
            <a:r>
              <a:rPr lang="zh-CN" altLang="en-US" sz="1800" dirty="0"/>
              <a:t>遇到了哪些障碍？</a:t>
            </a:r>
          </a:p>
          <a:p>
            <a:pPr>
              <a:lnSpc>
                <a:spcPct val="110000"/>
              </a:lnSpc>
            </a:pPr>
            <a:r>
              <a:rPr lang="zh-CN" altLang="en-US" sz="1800" dirty="0"/>
              <a:t>通过每日站会，团队可以及时了解项目进展，并尽早发现问题。</a:t>
            </a:r>
          </a:p>
          <a:p>
            <a:pPr>
              <a:lnSpc>
                <a:spcPct val="110000"/>
              </a:lnSpc>
            </a:pPr>
            <a:endParaRPr lang="zh-CN" altLang="en-US" sz="1800" dirty="0"/>
          </a:p>
          <a:p>
            <a:pPr>
              <a:lnSpc>
                <a:spcPct val="110000"/>
              </a:lnSpc>
            </a:pPr>
            <a:r>
              <a:rPr lang="en-US" altLang="zh-CN" sz="1800" dirty="0"/>
              <a:t>6. Sprint Review</a:t>
            </a:r>
            <a:r>
              <a:rPr lang="zh-CN" altLang="en-US" sz="1800" dirty="0"/>
              <a:t>（冲刺评审）</a:t>
            </a:r>
          </a:p>
          <a:p>
            <a:pPr>
              <a:lnSpc>
                <a:spcPct val="110000"/>
              </a:lnSpc>
            </a:pPr>
            <a:r>
              <a:rPr lang="zh-CN" altLang="en-US" sz="1800" dirty="0"/>
              <a:t>在每个</a:t>
            </a:r>
            <a:r>
              <a:rPr lang="en-US" altLang="zh-CN" sz="1800" dirty="0"/>
              <a:t>Sprint</a:t>
            </a:r>
            <a:r>
              <a:rPr lang="zh-CN" altLang="en-US" sz="1800" dirty="0"/>
              <a:t>结束时，团队向指导老师或其他成员演示本次</a:t>
            </a:r>
            <a:r>
              <a:rPr lang="en-US" altLang="zh-CN" sz="1800" dirty="0"/>
              <a:t>Sprint</a:t>
            </a:r>
            <a:r>
              <a:rPr lang="zh-CN" altLang="en-US" sz="1800" dirty="0"/>
              <a:t>的成果，接受反馈。根据反馈修改</a:t>
            </a:r>
            <a:r>
              <a:rPr lang="en-US" altLang="zh-CN" sz="1800" dirty="0"/>
              <a:t>Backlog</a:t>
            </a:r>
            <a:r>
              <a:rPr lang="zh-CN" altLang="en-US" sz="1800" dirty="0"/>
              <a:t>并调整后续</a:t>
            </a:r>
            <a:r>
              <a:rPr lang="en-US" altLang="zh-CN" sz="1800" dirty="0"/>
              <a:t>Sprint</a:t>
            </a:r>
            <a:r>
              <a:rPr lang="zh-CN" altLang="en-US" sz="1800" dirty="0"/>
              <a:t>的任务优先级。</a:t>
            </a:r>
          </a:p>
          <a:p>
            <a:pPr>
              <a:lnSpc>
                <a:spcPct val="110000"/>
              </a:lnSpc>
            </a:pPr>
            <a:endParaRPr lang="zh-CN" altLang="en-US" sz="1800" dirty="0"/>
          </a:p>
          <a:p>
            <a:pPr>
              <a:lnSpc>
                <a:spcPct val="110000"/>
              </a:lnSpc>
            </a:pPr>
            <a:r>
              <a:rPr lang="en-US" altLang="zh-CN" sz="1800" dirty="0"/>
              <a:t>7. Sprint Retrospective</a:t>
            </a:r>
            <a:r>
              <a:rPr lang="zh-CN" altLang="en-US" sz="1800" dirty="0"/>
              <a:t>（回顾）</a:t>
            </a:r>
          </a:p>
          <a:p>
            <a:pPr>
              <a:lnSpc>
                <a:spcPct val="110000"/>
              </a:lnSpc>
            </a:pPr>
            <a:r>
              <a:rPr lang="zh-CN" altLang="en-US" sz="1800" dirty="0"/>
              <a:t>回顾和改进：在</a:t>
            </a:r>
            <a:r>
              <a:rPr lang="en-US" altLang="zh-CN" sz="1800" dirty="0"/>
              <a:t>Sprint</a:t>
            </a:r>
            <a:r>
              <a:rPr lang="zh-CN" altLang="en-US" sz="1800" dirty="0"/>
              <a:t>结束后，团队应进行回顾会议，讨论什么工作得好，什么需要改进，以及可以采取哪些行动来提升下一个</a:t>
            </a:r>
            <a:r>
              <a:rPr lang="en-US" altLang="zh-CN" sz="1800" dirty="0"/>
              <a:t>Sprint</a:t>
            </a:r>
            <a:r>
              <a:rPr lang="zh-CN" altLang="en-US" sz="1800" dirty="0"/>
              <a:t>的效率和质量。</a:t>
            </a:r>
          </a:p>
          <a:p>
            <a:pPr>
              <a:lnSpc>
                <a:spcPct val="110000"/>
              </a:lnSpc>
            </a:pPr>
            <a:endParaRPr lang="zh-CN" altLang="en-US" sz="1800" dirty="0"/>
          </a:p>
          <a:p>
            <a:pPr>
              <a:lnSpc>
                <a:spcPct val="110000"/>
              </a:lnSpc>
            </a:pPr>
            <a:r>
              <a:rPr lang="en-US" altLang="zh-CN" sz="1800" dirty="0"/>
              <a:t>8. </a:t>
            </a:r>
            <a:r>
              <a:rPr lang="zh-CN" altLang="en-US" sz="1800" dirty="0"/>
              <a:t>完成项目</a:t>
            </a:r>
          </a:p>
          <a:p>
            <a:pPr>
              <a:lnSpc>
                <a:spcPct val="110000"/>
              </a:lnSpc>
            </a:pPr>
            <a:r>
              <a:rPr lang="zh-CN" altLang="en-US" sz="1800" dirty="0"/>
              <a:t>最终评审：在学期末的最后一个</a:t>
            </a:r>
            <a:r>
              <a:rPr lang="en-US" altLang="zh-CN" sz="1800" dirty="0"/>
              <a:t>Sprint</a:t>
            </a:r>
            <a:r>
              <a:rPr lang="zh-CN" altLang="en-US" sz="1800" dirty="0"/>
              <a:t>结束后，团队进行最终评审，展示最终项目成果，并交付大作业的所有文档和代码。</a:t>
            </a:r>
          </a:p>
        </p:txBody>
      </p:sp>
    </p:spTree>
    <p:extLst>
      <p:ext uri="{BB962C8B-B14F-4D97-AF65-F5344CB8AC3E}">
        <p14:creationId xmlns:p14="http://schemas.microsoft.com/office/powerpoint/2010/main" val="1772196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4">
            <a:extLst>
              <a:ext uri="{FF2B5EF4-FFF2-40B4-BE49-F238E27FC236}">
                <a16:creationId xmlns:a16="http://schemas.microsoft.com/office/drawing/2014/main" id="{2978071A-8F5A-4C16-89E8-71BF09112F80}"/>
              </a:ext>
            </a:extLst>
          </p:cNvPr>
          <p:cNvSpPr txBox="1">
            <a:spLocks noChangeArrowheads="1"/>
          </p:cNvSpPr>
          <p:nvPr/>
        </p:nvSpPr>
        <p:spPr>
          <a:xfrm>
            <a:off x="1981200" y="2656580"/>
            <a:ext cx="822960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a:t>第四章</a:t>
            </a:r>
          </a:p>
        </p:txBody>
      </p:sp>
    </p:spTree>
    <p:extLst>
      <p:ext uri="{BB962C8B-B14F-4D97-AF65-F5344CB8AC3E}">
        <p14:creationId xmlns:p14="http://schemas.microsoft.com/office/powerpoint/2010/main" val="3035373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508664B6-8B9C-4E26-875D-B739CE4E1437}"/>
              </a:ext>
            </a:extLst>
          </p:cNvPr>
          <p:cNvSpPr>
            <a:spLocks noGrp="1"/>
          </p:cNvSpPr>
          <p:nvPr>
            <p:ph type="title" idx="4294967295"/>
          </p:nvPr>
        </p:nvSpPr>
        <p:spPr/>
        <p:txBody>
          <a:bodyPr/>
          <a:lstStyle/>
          <a:p>
            <a:pPr eaLnBrk="1" hangingPunct="1"/>
            <a:r>
              <a:rPr lang="zh-CN" altLang="zh-CN"/>
              <a:t>作业</a:t>
            </a:r>
          </a:p>
        </p:txBody>
      </p:sp>
      <p:sp>
        <p:nvSpPr>
          <p:cNvPr id="15363" name="内容占位符 2">
            <a:extLst>
              <a:ext uri="{FF2B5EF4-FFF2-40B4-BE49-F238E27FC236}">
                <a16:creationId xmlns:a16="http://schemas.microsoft.com/office/drawing/2014/main" id="{761717B2-D571-43F5-BC61-47CCDBE25B3C}"/>
              </a:ext>
            </a:extLst>
          </p:cNvPr>
          <p:cNvSpPr>
            <a:spLocks noGrp="1"/>
          </p:cNvSpPr>
          <p:nvPr>
            <p:ph idx="4294967295"/>
          </p:nvPr>
        </p:nvSpPr>
        <p:spPr/>
        <p:txBody>
          <a:bodyPr/>
          <a:lstStyle/>
          <a:p>
            <a:pPr marL="457200" lvl="1" indent="0">
              <a:lnSpc>
                <a:spcPct val="150000"/>
              </a:lnSpc>
              <a:buNone/>
            </a:pPr>
            <a:r>
              <a:rPr lang="en-US" altLang="zh-CN" dirty="0"/>
              <a:t>1.</a:t>
            </a:r>
            <a:r>
              <a:rPr lang="zh-CN" altLang="en-US" dirty="0"/>
              <a:t>可行性分析要从哪些方面展开？</a:t>
            </a:r>
            <a:endParaRPr lang="en-US" altLang="zh-CN" dirty="0"/>
          </a:p>
        </p:txBody>
      </p:sp>
    </p:spTree>
    <p:extLst>
      <p:ext uri="{BB962C8B-B14F-4D97-AF65-F5344CB8AC3E}">
        <p14:creationId xmlns:p14="http://schemas.microsoft.com/office/powerpoint/2010/main" val="2757562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2DAD355-AE69-4AC8-8FF9-1250ECDED2EC}"/>
              </a:ext>
            </a:extLst>
          </p:cNvPr>
          <p:cNvSpPr>
            <a:spLocks noGrp="1" noChangeArrowheads="1"/>
          </p:cNvSpPr>
          <p:nvPr>
            <p:ph type="title"/>
          </p:nvPr>
        </p:nvSpPr>
        <p:spPr>
          <a:xfrm>
            <a:off x="1981200" y="283369"/>
            <a:ext cx="8229600" cy="1143000"/>
          </a:xfrm>
        </p:spPr>
        <p:txBody>
          <a:bodyPr/>
          <a:lstStyle/>
          <a:p>
            <a:pPr eaLnBrk="1" hangingPunct="1">
              <a:defRPr/>
            </a:pPr>
            <a:r>
              <a:rPr lang="en-US" altLang="zh-CN" dirty="0">
                <a:latin typeface="+mn-ea"/>
                <a:ea typeface="+mn-ea"/>
              </a:rPr>
              <a:t>1. </a:t>
            </a:r>
            <a:r>
              <a:rPr lang="zh-CN" altLang="en-US" dirty="0">
                <a:latin typeface="+mn-ea"/>
                <a:ea typeface="+mn-ea"/>
              </a:rPr>
              <a:t>可行性研究的任务</a:t>
            </a:r>
            <a:endParaRPr lang="en-US" altLang="zh-CN" dirty="0">
              <a:latin typeface="+mn-ea"/>
              <a:ea typeface="+mn-ea"/>
            </a:endParaRPr>
          </a:p>
        </p:txBody>
      </p:sp>
      <p:sp>
        <p:nvSpPr>
          <p:cNvPr id="3" name="Rectangle 3">
            <a:extLst>
              <a:ext uri="{FF2B5EF4-FFF2-40B4-BE49-F238E27FC236}">
                <a16:creationId xmlns:a16="http://schemas.microsoft.com/office/drawing/2014/main" id="{9F1CF3A7-DCD5-49C7-860F-6A5E57E052FC}"/>
              </a:ext>
            </a:extLst>
          </p:cNvPr>
          <p:cNvSpPr>
            <a:spLocks noGrp="1" noChangeArrowheads="1"/>
          </p:cNvSpPr>
          <p:nvPr>
            <p:ph idx="1"/>
          </p:nvPr>
        </p:nvSpPr>
        <p:spPr>
          <a:xfrm>
            <a:off x="2120900" y="1680614"/>
            <a:ext cx="7086600" cy="1538288"/>
          </a:xfrm>
        </p:spPr>
        <p:txBody>
          <a:bodyPr/>
          <a:lstStyle/>
          <a:p>
            <a:pPr eaLnBrk="1" hangingPunct="1">
              <a:lnSpc>
                <a:spcPct val="90000"/>
              </a:lnSpc>
              <a:defRPr/>
            </a:pPr>
            <a:r>
              <a:rPr lang="zh-CN" altLang="en-US" sz="2900" dirty="0">
                <a:latin typeface="+mn-ea"/>
              </a:rPr>
              <a:t>可行性研究的目的</a:t>
            </a:r>
            <a:endParaRPr lang="en-US" altLang="zh-CN" sz="2900" dirty="0">
              <a:latin typeface="+mn-ea"/>
            </a:endParaRPr>
          </a:p>
          <a:p>
            <a:pPr lvl="1" eaLnBrk="1" hangingPunct="1">
              <a:lnSpc>
                <a:spcPct val="90000"/>
              </a:lnSpc>
              <a:defRPr/>
            </a:pPr>
            <a:r>
              <a:rPr lang="zh-CN" altLang="en-US" sz="2500" dirty="0">
                <a:solidFill>
                  <a:schemeClr val="tx2"/>
                </a:solidFill>
                <a:latin typeface="+mn-ea"/>
              </a:rPr>
              <a:t>是用</a:t>
            </a:r>
            <a:r>
              <a:rPr lang="zh-CN" altLang="en-US" sz="2500" dirty="0">
                <a:solidFill>
                  <a:srgbClr val="FF0000"/>
                </a:solidFill>
                <a:latin typeface="+mn-ea"/>
              </a:rPr>
              <a:t>最小的代价</a:t>
            </a:r>
            <a:r>
              <a:rPr lang="zh-CN" altLang="en-US" sz="2500" dirty="0">
                <a:solidFill>
                  <a:schemeClr val="tx2"/>
                </a:solidFill>
                <a:latin typeface="+mn-ea"/>
              </a:rPr>
              <a:t>在</a:t>
            </a:r>
            <a:r>
              <a:rPr lang="zh-CN" altLang="en-US" sz="2500" dirty="0">
                <a:solidFill>
                  <a:srgbClr val="FF0000"/>
                </a:solidFill>
                <a:latin typeface="+mn-ea"/>
              </a:rPr>
              <a:t>尽可能短的时间</a:t>
            </a:r>
            <a:r>
              <a:rPr lang="zh-CN" altLang="en-US" sz="2500" dirty="0">
                <a:solidFill>
                  <a:schemeClr val="tx2"/>
                </a:solidFill>
                <a:latin typeface="+mn-ea"/>
              </a:rPr>
              <a:t>内确定问题</a:t>
            </a:r>
            <a:r>
              <a:rPr lang="zh-CN" altLang="en-US" sz="2500" dirty="0">
                <a:solidFill>
                  <a:srgbClr val="FF0000"/>
                </a:solidFill>
                <a:latin typeface="+mn-ea"/>
              </a:rPr>
              <a:t>是否能够解决</a:t>
            </a:r>
            <a:endParaRPr lang="en-US" altLang="zh-CN" sz="2500" dirty="0">
              <a:solidFill>
                <a:srgbClr val="FF0000"/>
              </a:solidFill>
              <a:latin typeface="+mn-ea"/>
            </a:endParaRPr>
          </a:p>
          <a:p>
            <a:pPr lvl="1" eaLnBrk="1" hangingPunct="1">
              <a:lnSpc>
                <a:spcPct val="90000"/>
              </a:lnSpc>
              <a:defRPr/>
            </a:pPr>
            <a:endParaRPr lang="en-US" altLang="zh-CN" sz="2500" dirty="0">
              <a:solidFill>
                <a:schemeClr val="tx2"/>
              </a:solidFill>
              <a:latin typeface="+mn-ea"/>
            </a:endParaRPr>
          </a:p>
          <a:p>
            <a:pPr eaLnBrk="1" hangingPunct="1">
              <a:lnSpc>
                <a:spcPct val="90000"/>
              </a:lnSpc>
              <a:defRPr/>
            </a:pPr>
            <a:endParaRPr lang="en-US" altLang="zh-CN" sz="2900" dirty="0">
              <a:latin typeface="+mn-ea"/>
            </a:endParaRPr>
          </a:p>
        </p:txBody>
      </p:sp>
      <p:sp>
        <p:nvSpPr>
          <p:cNvPr id="4" name="矩形 3">
            <a:extLst>
              <a:ext uri="{FF2B5EF4-FFF2-40B4-BE49-F238E27FC236}">
                <a16:creationId xmlns:a16="http://schemas.microsoft.com/office/drawing/2014/main" id="{58D559F8-0FAE-496B-9258-D089A533E2C8}"/>
              </a:ext>
            </a:extLst>
          </p:cNvPr>
          <p:cNvSpPr/>
          <p:nvPr/>
        </p:nvSpPr>
        <p:spPr>
          <a:xfrm>
            <a:off x="3202762" y="3438882"/>
            <a:ext cx="1275496" cy="923330"/>
          </a:xfrm>
          <a:prstGeom prst="rect">
            <a:avLst/>
          </a:prstGeom>
          <a:noFill/>
        </p:spPr>
        <p:txBody>
          <a:bodyPr>
            <a:spAutoFit/>
          </a:bodyPr>
          <a:lstStyle/>
          <a:p>
            <a:pPr algn="ctr" eaLnBrk="1" hangingPunct="1">
              <a:defRPr/>
            </a:pPr>
            <a:r>
              <a:rPr lang="zh-CN" altLang="en-US" sz="5400" b="1" dirty="0">
                <a:ln w="1905"/>
                <a:solidFill>
                  <a:srgbClr val="FF0000"/>
                </a:solidFill>
                <a:effectLst>
                  <a:innerShdw blurRad="69850" dist="43180" dir="5400000">
                    <a:srgbClr val="000000">
                      <a:alpha val="65000"/>
                    </a:srgbClr>
                  </a:innerShdw>
                </a:effectLst>
                <a:latin typeface="Arial" charset="0"/>
                <a:ea typeface="+mn-ea"/>
              </a:rPr>
              <a:t>？</a:t>
            </a:r>
          </a:p>
        </p:txBody>
      </p:sp>
      <p:sp>
        <p:nvSpPr>
          <p:cNvPr id="5" name="TextBox 5">
            <a:extLst>
              <a:ext uri="{FF2B5EF4-FFF2-40B4-BE49-F238E27FC236}">
                <a16:creationId xmlns:a16="http://schemas.microsoft.com/office/drawing/2014/main" id="{57F85159-AD63-4851-964F-7210B108834E}"/>
              </a:ext>
            </a:extLst>
          </p:cNvPr>
          <p:cNvSpPr txBox="1">
            <a:spLocks noChangeArrowheads="1"/>
          </p:cNvSpPr>
          <p:nvPr/>
        </p:nvSpPr>
        <p:spPr bwMode="auto">
          <a:xfrm>
            <a:off x="4988719" y="3362080"/>
            <a:ext cx="2214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en-US" sz="3000" dirty="0">
                <a:solidFill>
                  <a:srgbClr val="002060"/>
                </a:solidFill>
              </a:rPr>
              <a:t>主观猜想？</a:t>
            </a:r>
          </a:p>
        </p:txBody>
      </p:sp>
      <p:sp>
        <p:nvSpPr>
          <p:cNvPr id="6" name="TextBox 6">
            <a:extLst>
              <a:ext uri="{FF2B5EF4-FFF2-40B4-BE49-F238E27FC236}">
                <a16:creationId xmlns:a16="http://schemas.microsoft.com/office/drawing/2014/main" id="{15AFF029-8AF1-4316-B011-FC53DE406970}"/>
              </a:ext>
            </a:extLst>
          </p:cNvPr>
          <p:cNvSpPr txBox="1">
            <a:spLocks noChangeArrowheads="1"/>
          </p:cNvSpPr>
          <p:nvPr/>
        </p:nvSpPr>
        <p:spPr bwMode="auto">
          <a:xfrm>
            <a:off x="4988719" y="4219330"/>
            <a:ext cx="2214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en-US" sz="3000" dirty="0">
                <a:solidFill>
                  <a:srgbClr val="002060"/>
                </a:solidFill>
              </a:rPr>
              <a:t>客观分析？</a:t>
            </a:r>
          </a:p>
        </p:txBody>
      </p:sp>
      <p:sp>
        <p:nvSpPr>
          <p:cNvPr id="7" name="下箭头 8">
            <a:extLst>
              <a:ext uri="{FF2B5EF4-FFF2-40B4-BE49-F238E27FC236}">
                <a16:creationId xmlns:a16="http://schemas.microsoft.com/office/drawing/2014/main" id="{9006A74F-BA94-42B7-B455-25FCD86215BB}"/>
              </a:ext>
            </a:extLst>
          </p:cNvPr>
          <p:cNvSpPr/>
          <p:nvPr/>
        </p:nvSpPr>
        <p:spPr>
          <a:xfrm>
            <a:off x="5703094" y="4719393"/>
            <a:ext cx="214312" cy="500062"/>
          </a:xfrm>
          <a:prstGeom prst="downArrow">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
        <p:nvSpPr>
          <p:cNvPr id="8" name="矩形 7">
            <a:extLst>
              <a:ext uri="{FF2B5EF4-FFF2-40B4-BE49-F238E27FC236}">
                <a16:creationId xmlns:a16="http://schemas.microsoft.com/office/drawing/2014/main" id="{F1A7F8B7-316A-4299-9B56-FD37D496717D}"/>
              </a:ext>
            </a:extLst>
          </p:cNvPr>
          <p:cNvSpPr/>
          <p:nvPr/>
        </p:nvSpPr>
        <p:spPr>
          <a:xfrm>
            <a:off x="2559820" y="5148030"/>
            <a:ext cx="6572297" cy="1138773"/>
          </a:xfrm>
          <a:prstGeom prst="rect">
            <a:avLst/>
          </a:prstGeom>
          <a:noFill/>
        </p:spPr>
        <p:txBody>
          <a:bodyPr>
            <a:spAutoFit/>
          </a:bodyPr>
          <a:lstStyle/>
          <a:p>
            <a:pPr algn="ctr" eaLnBrk="1" hangingPunct="1">
              <a:defRPr/>
            </a:pPr>
            <a:r>
              <a:rPr lang="zh-CN" altLang="en-US" sz="3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ea typeface="+mn-ea"/>
              </a:rPr>
              <a:t>在较高层次上以较抽象的方式进行的系统分析和设计过程</a:t>
            </a:r>
          </a:p>
        </p:txBody>
      </p:sp>
    </p:spTree>
    <p:extLst>
      <p:ext uri="{BB962C8B-B14F-4D97-AF65-F5344CB8AC3E}">
        <p14:creationId xmlns:p14="http://schemas.microsoft.com/office/powerpoint/2010/main" val="402655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D0F8E-EE9A-42AD-856F-EE980BD36E12}"/>
              </a:ext>
            </a:extLst>
          </p:cNvPr>
          <p:cNvSpPr>
            <a:spLocks noGrp="1"/>
          </p:cNvSpPr>
          <p:nvPr>
            <p:ph type="title"/>
          </p:nvPr>
        </p:nvSpPr>
        <p:spPr>
          <a:xfrm>
            <a:off x="1879600" y="427038"/>
            <a:ext cx="8229600" cy="1143000"/>
          </a:xfrm>
        </p:spPr>
        <p:txBody>
          <a:bodyPr/>
          <a:lstStyle/>
          <a:p>
            <a:pPr eaLnBrk="1" hangingPunct="1">
              <a:defRPr/>
            </a:pPr>
            <a:r>
              <a:rPr lang="en-US" altLang="zh-CN" dirty="0">
                <a:latin typeface="+mn-ea"/>
                <a:ea typeface="+mn-ea"/>
              </a:rPr>
              <a:t>1. </a:t>
            </a:r>
            <a:r>
              <a:rPr lang="zh-CN" altLang="en-US" dirty="0">
                <a:latin typeface="+mn-ea"/>
                <a:ea typeface="+mn-ea"/>
              </a:rPr>
              <a:t>可行性研究的任务</a:t>
            </a:r>
          </a:p>
        </p:txBody>
      </p:sp>
      <p:sp>
        <p:nvSpPr>
          <p:cNvPr id="3" name="内容占位符 2">
            <a:extLst>
              <a:ext uri="{FF2B5EF4-FFF2-40B4-BE49-F238E27FC236}">
                <a16:creationId xmlns:a16="http://schemas.microsoft.com/office/drawing/2014/main" id="{ED6604F8-FE2F-4424-8B7C-942D5BFDB53D}"/>
              </a:ext>
            </a:extLst>
          </p:cNvPr>
          <p:cNvSpPr>
            <a:spLocks noGrp="1"/>
          </p:cNvSpPr>
          <p:nvPr>
            <p:ph idx="1"/>
          </p:nvPr>
        </p:nvSpPr>
        <p:spPr>
          <a:xfrm>
            <a:off x="1879600" y="1752600"/>
            <a:ext cx="8229600" cy="4525963"/>
          </a:xfrm>
        </p:spPr>
        <p:txBody>
          <a:bodyPr>
            <a:normAutofit lnSpcReduction="10000"/>
          </a:bodyPr>
          <a:lstStyle/>
          <a:p>
            <a:pPr eaLnBrk="1" hangingPunct="1">
              <a:lnSpc>
                <a:spcPts val="4000"/>
              </a:lnSpc>
              <a:defRPr/>
            </a:pPr>
            <a:r>
              <a:rPr lang="zh-CN" altLang="en-US" dirty="0">
                <a:latin typeface="+mn-ea"/>
              </a:rPr>
              <a:t>探索若干种可选系统实现方案，至少从以下</a:t>
            </a:r>
            <a:r>
              <a:rPr lang="en-US" altLang="zh-CN" dirty="0">
                <a:latin typeface="+mn-ea"/>
              </a:rPr>
              <a:t>3</a:t>
            </a:r>
            <a:r>
              <a:rPr lang="zh-CN" altLang="en-US" dirty="0">
                <a:latin typeface="+mn-ea"/>
              </a:rPr>
              <a:t>个方面研究每种方案的可行性：</a:t>
            </a:r>
            <a:endParaRPr lang="en-US" altLang="zh-CN" dirty="0">
              <a:latin typeface="+mn-ea"/>
            </a:endParaRPr>
          </a:p>
          <a:p>
            <a:pPr marL="914400" lvl="1" indent="-457200" eaLnBrk="1" hangingPunct="1">
              <a:lnSpc>
                <a:spcPct val="100000"/>
              </a:lnSpc>
              <a:buFontTx/>
              <a:buAutoNum type="arabicPeriod"/>
              <a:defRPr/>
            </a:pPr>
            <a:r>
              <a:rPr lang="zh-CN" altLang="en-US" sz="2400" dirty="0">
                <a:solidFill>
                  <a:srgbClr val="FF0000"/>
                </a:solidFill>
                <a:latin typeface="+mn-ea"/>
              </a:rPr>
              <a:t>技术可行性</a:t>
            </a:r>
            <a:r>
              <a:rPr lang="zh-CN" altLang="en-US" sz="2400" dirty="0">
                <a:latin typeface="+mn-ea"/>
              </a:rPr>
              <a:t> 使用现有的技术能实现这个系统吗？</a:t>
            </a:r>
            <a:endParaRPr lang="en-US" altLang="zh-CN" sz="2400" dirty="0">
              <a:latin typeface="+mn-ea"/>
            </a:endParaRPr>
          </a:p>
          <a:p>
            <a:pPr marL="914400" lvl="1" indent="-457200" eaLnBrk="1" hangingPunct="1">
              <a:lnSpc>
                <a:spcPct val="100000"/>
              </a:lnSpc>
              <a:buFontTx/>
              <a:buAutoNum type="arabicPeriod"/>
              <a:defRPr/>
            </a:pPr>
            <a:r>
              <a:rPr lang="zh-CN" altLang="en-US" sz="2400" dirty="0">
                <a:solidFill>
                  <a:srgbClr val="FF0000"/>
                </a:solidFill>
                <a:latin typeface="+mn-ea"/>
              </a:rPr>
              <a:t>经济可行性</a:t>
            </a:r>
            <a:r>
              <a:rPr lang="zh-CN" altLang="en-US" sz="2400" dirty="0">
                <a:latin typeface="+mn-ea"/>
              </a:rPr>
              <a:t> 这个系统的经济效益能超过它的开发成本吗？</a:t>
            </a:r>
            <a:endParaRPr lang="en-US" altLang="zh-CN" sz="2400" dirty="0">
              <a:latin typeface="+mn-ea"/>
            </a:endParaRPr>
          </a:p>
          <a:p>
            <a:pPr marL="914400" lvl="1" indent="-457200" eaLnBrk="1" hangingPunct="1">
              <a:lnSpc>
                <a:spcPct val="100000"/>
              </a:lnSpc>
              <a:buFontTx/>
              <a:buAutoNum type="arabicPeriod"/>
              <a:defRPr/>
            </a:pPr>
            <a:r>
              <a:rPr lang="zh-CN" altLang="en-US" sz="2400" dirty="0">
                <a:solidFill>
                  <a:srgbClr val="FF0000"/>
                </a:solidFill>
                <a:latin typeface="+mn-ea"/>
              </a:rPr>
              <a:t>操作可行性  </a:t>
            </a:r>
            <a:r>
              <a:rPr lang="zh-CN" altLang="en-US" sz="2400" dirty="0">
                <a:latin typeface="+mn-ea"/>
              </a:rPr>
              <a:t>系统的操作方式在这个用户组织内行得通吗？</a:t>
            </a:r>
            <a:endParaRPr lang="en-US" altLang="zh-CN" sz="2400" dirty="0">
              <a:latin typeface="+mn-ea"/>
            </a:endParaRPr>
          </a:p>
          <a:p>
            <a:pPr marL="914400" lvl="1" indent="-457200" eaLnBrk="1" hangingPunct="1">
              <a:lnSpc>
                <a:spcPct val="100000"/>
              </a:lnSpc>
              <a:defRPr/>
            </a:pPr>
            <a:r>
              <a:rPr lang="zh-CN" altLang="en-US" sz="2400" dirty="0">
                <a:latin typeface="+mn-ea"/>
              </a:rPr>
              <a:t>必要时还应该从</a:t>
            </a:r>
            <a:r>
              <a:rPr lang="zh-CN" altLang="en-US" sz="2400" b="1" dirty="0">
                <a:latin typeface="+mn-ea"/>
              </a:rPr>
              <a:t>法律、社会效益</a:t>
            </a:r>
            <a:r>
              <a:rPr lang="zh-CN" altLang="en-US" sz="2400" dirty="0">
                <a:latin typeface="+mn-ea"/>
              </a:rPr>
              <a:t>等更广泛的方面研究每种解法的可行性。</a:t>
            </a:r>
            <a:endParaRPr lang="en-US" altLang="zh-CN" sz="2400" dirty="0">
              <a:latin typeface="+mn-ea"/>
            </a:endParaRPr>
          </a:p>
          <a:p>
            <a:pPr eaLnBrk="1" hangingPunct="1">
              <a:lnSpc>
                <a:spcPct val="100000"/>
              </a:lnSpc>
              <a:defRPr/>
            </a:pPr>
            <a:r>
              <a:rPr lang="zh-CN" altLang="en-US" sz="2400" dirty="0">
                <a:latin typeface="+mn-ea"/>
              </a:rPr>
              <a:t>一般说来，可行性研究的成本只是预期的工程总成本的</a:t>
            </a:r>
            <a:r>
              <a:rPr lang="en-US" altLang="zh-CN" sz="2400" dirty="0">
                <a:latin typeface="+mn-ea"/>
              </a:rPr>
              <a:t>5%-10%</a:t>
            </a:r>
            <a:endParaRPr lang="zh-CN" altLang="en-US" sz="2400" dirty="0">
              <a:latin typeface="+mn-ea"/>
            </a:endParaRPr>
          </a:p>
        </p:txBody>
      </p:sp>
    </p:spTree>
    <p:extLst>
      <p:ext uri="{BB962C8B-B14F-4D97-AF65-F5344CB8AC3E}">
        <p14:creationId xmlns:p14="http://schemas.microsoft.com/office/powerpoint/2010/main" val="197069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14B6F3C5-AC1D-4444-A0F6-A59DB1A53945}"/>
              </a:ext>
            </a:extLst>
          </p:cNvPr>
          <p:cNvSpPr>
            <a:spLocks noGrp="1"/>
          </p:cNvSpPr>
          <p:nvPr>
            <p:ph type="title"/>
          </p:nvPr>
        </p:nvSpPr>
        <p:spPr>
          <a:xfrm>
            <a:off x="2134268" y="452438"/>
            <a:ext cx="8229600" cy="1143000"/>
          </a:xfrm>
        </p:spPr>
        <p:txBody>
          <a:bodyPr/>
          <a:lstStyle/>
          <a:p>
            <a:pPr eaLnBrk="1" hangingPunct="1"/>
            <a:r>
              <a:rPr lang="en-US" altLang="zh-CN" dirty="0"/>
              <a:t>4.1 </a:t>
            </a:r>
            <a:r>
              <a:rPr lang="zh-CN" altLang="en-US" dirty="0"/>
              <a:t>需求工程</a:t>
            </a:r>
          </a:p>
        </p:txBody>
      </p:sp>
      <p:sp>
        <p:nvSpPr>
          <p:cNvPr id="3" name="内容占位符 4">
            <a:extLst>
              <a:ext uri="{FF2B5EF4-FFF2-40B4-BE49-F238E27FC236}">
                <a16:creationId xmlns:a16="http://schemas.microsoft.com/office/drawing/2014/main" id="{50474CF5-21FD-4265-96DC-9605204FAA3D}"/>
              </a:ext>
            </a:extLst>
          </p:cNvPr>
          <p:cNvSpPr>
            <a:spLocks noGrp="1"/>
          </p:cNvSpPr>
          <p:nvPr>
            <p:ph idx="1"/>
          </p:nvPr>
        </p:nvSpPr>
        <p:spPr>
          <a:xfrm>
            <a:off x="2146300" y="1714500"/>
            <a:ext cx="8229600" cy="4525963"/>
          </a:xfrm>
        </p:spPr>
        <p:txBody>
          <a:bodyPr/>
          <a:lstStyle/>
          <a:p>
            <a:pPr eaLnBrk="1" hangingPunct="1"/>
            <a:r>
              <a:rPr lang="zh-CN" altLang="en-US" dirty="0">
                <a:latin typeface="宋体" panose="02010600030101010101" pitchFamily="2" charset="-122"/>
              </a:rPr>
              <a:t>把所有与需求直接相关的活动通称为需求工程。</a:t>
            </a:r>
            <a:endParaRPr lang="en-US" altLang="zh-CN" dirty="0">
              <a:latin typeface="宋体" panose="02010600030101010101" pitchFamily="2" charset="-122"/>
            </a:endParaRPr>
          </a:p>
          <a:p>
            <a:pPr eaLnBrk="1" hangingPunct="1"/>
            <a:r>
              <a:rPr lang="zh-CN" altLang="en-US" dirty="0">
                <a:latin typeface="宋体" panose="02010600030101010101" pitchFamily="2" charset="-122"/>
              </a:rPr>
              <a:t>需求工程中的活动可分为两大类:</a:t>
            </a:r>
            <a:endParaRPr lang="en-US" altLang="zh-CN" dirty="0">
              <a:latin typeface="宋体" panose="02010600030101010101" pitchFamily="2" charset="-122"/>
            </a:endParaRPr>
          </a:p>
          <a:p>
            <a:pPr lvl="1" eaLnBrk="1" hangingPunct="1"/>
            <a:r>
              <a:rPr lang="zh-CN" altLang="en-US" dirty="0">
                <a:latin typeface="宋体" panose="02010600030101010101" pitchFamily="2" charset="-122"/>
              </a:rPr>
              <a:t>一类属于需求开发</a:t>
            </a:r>
            <a:endParaRPr lang="en-US" altLang="zh-CN" dirty="0">
              <a:latin typeface="宋体" panose="02010600030101010101" pitchFamily="2" charset="-122"/>
            </a:endParaRPr>
          </a:p>
          <a:p>
            <a:pPr lvl="1" eaLnBrk="1" hangingPunct="1"/>
            <a:r>
              <a:rPr lang="zh-CN" altLang="en-US" dirty="0">
                <a:latin typeface="宋体" panose="02010600030101010101" pitchFamily="2" charset="-122"/>
              </a:rPr>
              <a:t>另一类属于需求管理。</a:t>
            </a:r>
          </a:p>
          <a:p>
            <a:pPr eaLnBrk="1" hangingPunct="1"/>
            <a:endParaRPr lang="zh-CN" altLang="en-US" b="1" dirty="0">
              <a:latin typeface="宋体" panose="02010600030101010101" pitchFamily="2" charset="-122"/>
            </a:endParaRPr>
          </a:p>
          <a:p>
            <a:pPr eaLnBrk="1" hangingPunct="1"/>
            <a:endParaRPr lang="zh-CN" altLang="en-US" dirty="0"/>
          </a:p>
        </p:txBody>
      </p:sp>
    </p:spTree>
    <p:extLst>
      <p:ext uri="{BB962C8B-B14F-4D97-AF65-F5344CB8AC3E}">
        <p14:creationId xmlns:p14="http://schemas.microsoft.com/office/powerpoint/2010/main" val="4105738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925565F3-8AD9-4C4F-897C-EDB59CD446FC}"/>
              </a:ext>
            </a:extLst>
          </p:cNvPr>
          <p:cNvGraphicFramePr>
            <a:graphicFrameLocks noChangeAspect="1"/>
          </p:cNvGraphicFramePr>
          <p:nvPr>
            <p:extLst>
              <p:ext uri="{D42A27DB-BD31-4B8C-83A1-F6EECF244321}">
                <p14:modId xmlns:p14="http://schemas.microsoft.com/office/powerpoint/2010/main" val="3534369113"/>
              </p:ext>
            </p:extLst>
          </p:nvPr>
        </p:nvGraphicFramePr>
        <p:xfrm>
          <a:off x="1257300" y="531813"/>
          <a:ext cx="9144000" cy="6172200"/>
        </p:xfrm>
        <a:graphic>
          <a:graphicData uri="http://schemas.openxmlformats.org/presentationml/2006/ole">
            <mc:AlternateContent xmlns:mc="http://schemas.openxmlformats.org/markup-compatibility/2006">
              <mc:Choice xmlns:v="urn:schemas-microsoft-com:vml" Requires="v">
                <p:oleObj spid="_x0000_s1215" name="位图图像" r:id="rId3" imgW="2660650" imgH="1435100" progId="PBrush">
                  <p:embed/>
                </p:oleObj>
              </mc:Choice>
              <mc:Fallback>
                <p:oleObj name="位图图像" r:id="rId3" imgW="2660650" imgH="1435100" progId="PBrush">
                  <p:embed/>
                  <p:pic>
                    <p:nvPicPr>
                      <p:cNvPr id="17410" name="Object 2">
                        <a:extLst>
                          <a:ext uri="{FF2B5EF4-FFF2-40B4-BE49-F238E27FC236}">
                            <a16:creationId xmlns:a16="http://schemas.microsoft.com/office/drawing/2014/main" id="{3CAC63D5-6101-5D4A-ABE6-F9C43A88D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531813"/>
                        <a:ext cx="91440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ctangle 1027">
            <a:extLst>
              <a:ext uri="{FF2B5EF4-FFF2-40B4-BE49-F238E27FC236}">
                <a16:creationId xmlns:a16="http://schemas.microsoft.com/office/drawing/2014/main" id="{0B541A94-DC4B-4126-971E-88374D6695AD}"/>
              </a:ext>
            </a:extLst>
          </p:cNvPr>
          <p:cNvSpPr>
            <a:spLocks noChangeArrowheads="1"/>
          </p:cNvSpPr>
          <p:nvPr/>
        </p:nvSpPr>
        <p:spPr bwMode="auto">
          <a:xfrm>
            <a:off x="4178300" y="11112"/>
            <a:ext cx="3479800" cy="5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buFontTx/>
              <a:buNone/>
            </a:pPr>
            <a:r>
              <a:rPr lang="zh-CN" altLang="en-US" b="1" dirty="0">
                <a:latin typeface="Arial Narrow" panose="020B0604020202020204" pitchFamily="34" charset="0"/>
              </a:rPr>
              <a:t>需求工程的结构图</a:t>
            </a:r>
          </a:p>
        </p:txBody>
      </p:sp>
    </p:spTree>
    <p:extLst>
      <p:ext uri="{BB962C8B-B14F-4D97-AF65-F5344CB8AC3E}">
        <p14:creationId xmlns:p14="http://schemas.microsoft.com/office/powerpoint/2010/main" val="58042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D58D5-F193-4E7E-AE60-864885A7BA8D}"/>
              </a:ext>
            </a:extLst>
          </p:cNvPr>
          <p:cNvSpPr>
            <a:spLocks noGrp="1"/>
          </p:cNvSpPr>
          <p:nvPr>
            <p:ph type="title"/>
          </p:nvPr>
        </p:nvSpPr>
        <p:spPr>
          <a:xfrm>
            <a:off x="457200" y="274638"/>
            <a:ext cx="8229600" cy="1143000"/>
          </a:xfrm>
        </p:spPr>
        <p:txBody>
          <a:bodyPr/>
          <a:lstStyle/>
          <a:p>
            <a:pPr eaLnBrk="1" hangingPunct="1"/>
            <a:r>
              <a:rPr lang="en-US" altLang="zh-CN"/>
              <a:t>4.1 </a:t>
            </a:r>
            <a:r>
              <a:rPr lang="zh-CN" altLang="en-US"/>
              <a:t>需求工程</a:t>
            </a:r>
          </a:p>
        </p:txBody>
      </p:sp>
      <p:sp>
        <p:nvSpPr>
          <p:cNvPr id="3" name="内容占位符 2">
            <a:extLst>
              <a:ext uri="{FF2B5EF4-FFF2-40B4-BE49-F238E27FC236}">
                <a16:creationId xmlns:a16="http://schemas.microsoft.com/office/drawing/2014/main" id="{F272681E-88FB-4DBD-9C11-90CBB782DD37}"/>
              </a:ext>
            </a:extLst>
          </p:cNvPr>
          <p:cNvSpPr>
            <a:spLocks noGrp="1"/>
          </p:cNvSpPr>
          <p:nvPr>
            <p:ph idx="1"/>
          </p:nvPr>
        </p:nvSpPr>
        <p:spPr>
          <a:xfrm>
            <a:off x="457200" y="1600200"/>
            <a:ext cx="8229600" cy="4525963"/>
          </a:xfrm>
        </p:spPr>
        <p:txBody>
          <a:bodyPr/>
          <a:lstStyle/>
          <a:p>
            <a:pPr eaLnBrk="1" hangingPunct="1">
              <a:lnSpc>
                <a:spcPts val="4000"/>
              </a:lnSpc>
            </a:pPr>
            <a:r>
              <a:rPr lang="en-US" altLang="zh-CN" dirty="0"/>
              <a:t>1. </a:t>
            </a:r>
            <a:r>
              <a:rPr lang="zh-CN" altLang="en-US" dirty="0"/>
              <a:t>起始：</a:t>
            </a:r>
            <a:endParaRPr lang="en-US" altLang="zh-CN" dirty="0"/>
          </a:p>
          <a:p>
            <a:pPr lvl="1" eaLnBrk="1" hangingPunct="1">
              <a:lnSpc>
                <a:spcPts val="4000"/>
              </a:lnSpc>
            </a:pPr>
            <a:r>
              <a:rPr lang="zh-CN" altLang="en-US" dirty="0"/>
              <a:t>软件工程是询问一些似乎与项目</a:t>
            </a:r>
            <a:r>
              <a:rPr lang="zh-CN" altLang="en-US" dirty="0">
                <a:solidFill>
                  <a:srgbClr val="FF0000"/>
                </a:solidFill>
              </a:rPr>
              <a:t>无直接关系</a:t>
            </a:r>
            <a:r>
              <a:rPr lang="zh-CN" altLang="en-US" dirty="0"/>
              <a:t>的问题</a:t>
            </a:r>
            <a:endParaRPr lang="en-US" altLang="zh-CN" dirty="0"/>
          </a:p>
          <a:p>
            <a:pPr lvl="1" eaLnBrk="1" hangingPunct="1">
              <a:lnSpc>
                <a:spcPts val="4000"/>
              </a:lnSpc>
            </a:pPr>
            <a:r>
              <a:rPr lang="zh-CN" altLang="en-US" dirty="0"/>
              <a:t>泛谈起始，有各种各样的情况</a:t>
            </a:r>
            <a:endParaRPr lang="en-US" altLang="zh-CN" dirty="0"/>
          </a:p>
          <a:p>
            <a:pPr lvl="1" eaLnBrk="1" hangingPunct="1">
              <a:lnSpc>
                <a:spcPts val="4000"/>
              </a:lnSpc>
            </a:pPr>
            <a:r>
              <a:rPr lang="zh-CN" altLang="en-US" dirty="0"/>
              <a:t>目的是对问题、方案需求方、期望方案的本质、客户和开发人员之间初步的交流和合作的效果建立基本的了解</a:t>
            </a:r>
          </a:p>
        </p:txBody>
      </p:sp>
    </p:spTree>
    <p:extLst>
      <p:ext uri="{BB962C8B-B14F-4D97-AF65-F5344CB8AC3E}">
        <p14:creationId xmlns:p14="http://schemas.microsoft.com/office/powerpoint/2010/main" val="3624076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2B68359C-21F9-492F-A1A6-18877B208AF6}"/>
              </a:ext>
            </a:extLst>
          </p:cNvPr>
          <p:cNvSpPr>
            <a:spLocks noGrp="1"/>
          </p:cNvSpPr>
          <p:nvPr>
            <p:ph type="title"/>
          </p:nvPr>
        </p:nvSpPr>
        <p:spPr/>
        <p:txBody>
          <a:bodyPr/>
          <a:lstStyle/>
          <a:p>
            <a:pPr eaLnBrk="1" hangingPunct="1"/>
            <a:r>
              <a:rPr lang="zh-CN" altLang="en-US" dirty="0"/>
              <a:t>作业 第四章</a:t>
            </a:r>
            <a:r>
              <a:rPr lang="en-US" altLang="zh-CN" dirty="0"/>
              <a:t>-2</a:t>
            </a:r>
            <a:endParaRPr lang="zh-CN" altLang="en-US" dirty="0"/>
          </a:p>
        </p:txBody>
      </p:sp>
      <p:sp>
        <p:nvSpPr>
          <p:cNvPr id="18435" name="内容占位符 2">
            <a:extLst>
              <a:ext uri="{FF2B5EF4-FFF2-40B4-BE49-F238E27FC236}">
                <a16:creationId xmlns:a16="http://schemas.microsoft.com/office/drawing/2014/main" id="{817F7A59-3CF1-4D95-ABC2-5621A28AF3E1}"/>
              </a:ext>
            </a:extLst>
          </p:cNvPr>
          <p:cNvSpPr>
            <a:spLocks noGrp="1"/>
          </p:cNvSpPr>
          <p:nvPr>
            <p:ph idx="1"/>
          </p:nvPr>
        </p:nvSpPr>
        <p:spPr/>
        <p:txBody>
          <a:bodyPr>
            <a:normAutofit fontScale="92500" lnSpcReduction="10000"/>
          </a:bodyPr>
          <a:lstStyle/>
          <a:p>
            <a:pPr eaLnBrk="1" hangingPunct="1"/>
            <a:r>
              <a:rPr lang="en-US" altLang="zh-CN" b="1" dirty="0"/>
              <a:t>1 </a:t>
            </a:r>
            <a:r>
              <a:rPr lang="zh-CN" altLang="en-US" b="1" dirty="0"/>
              <a:t>为什么大量的软件开发人员没有足够重视需求工程？以前有没有什么情况让你可以跳过需求工程？</a:t>
            </a:r>
            <a:endParaRPr lang="en-US" altLang="zh-CN" b="1" dirty="0"/>
          </a:p>
          <a:p>
            <a:pPr eaLnBrk="1" hangingPunct="1"/>
            <a:r>
              <a:rPr lang="zh-CN" altLang="en-US" dirty="0"/>
              <a:t>初步的需求都是模糊的；时间紧迫；和客户沟通比较困难</a:t>
            </a:r>
            <a:endParaRPr lang="en-US" altLang="zh-CN" dirty="0"/>
          </a:p>
          <a:p>
            <a:pPr eaLnBrk="1" hangingPunct="1"/>
            <a:endParaRPr lang="en-US" altLang="zh-CN" dirty="0"/>
          </a:p>
          <a:p>
            <a:pPr eaLnBrk="1" hangingPunct="1"/>
            <a:r>
              <a:rPr lang="en-US" altLang="zh-CN" b="1" dirty="0"/>
              <a:t>2 </a:t>
            </a:r>
            <a:r>
              <a:rPr lang="zh-CN" altLang="en-US" b="1" dirty="0"/>
              <a:t>想出三个以上在需求起始阶段可以要问利益相关者的“与情景无关的问题”</a:t>
            </a:r>
            <a:endParaRPr lang="en-US" altLang="zh-CN" b="1" dirty="0"/>
          </a:p>
          <a:p>
            <a:r>
              <a:rPr lang="zh-CN" altLang="en-US" dirty="0"/>
              <a:t>谁是这项工作的最初提出者？</a:t>
            </a:r>
            <a:endParaRPr lang="en-US" altLang="zh-CN" dirty="0"/>
          </a:p>
          <a:p>
            <a:r>
              <a:rPr lang="zh-CN" altLang="en-US" dirty="0"/>
              <a:t>谁将使用该解决方案</a:t>
            </a:r>
            <a:endParaRPr lang="en-US" altLang="zh-CN" dirty="0"/>
          </a:p>
          <a:p>
            <a:r>
              <a:rPr lang="zh-CN" altLang="en-US" dirty="0"/>
              <a:t>成功的解决方案将带来什么样的经济效益？</a:t>
            </a:r>
            <a:endParaRPr lang="en-US" altLang="zh-CN" dirty="0"/>
          </a:p>
          <a:p>
            <a:r>
              <a:rPr lang="zh-CN" altLang="en-US" dirty="0"/>
              <a:t>存在别的解决方法吗？</a:t>
            </a:r>
            <a:endParaRPr lang="en-US" altLang="zh-CN" dirty="0"/>
          </a:p>
          <a:p>
            <a:pPr eaLnBrk="1" hangingPunct="1"/>
            <a:endParaRPr lang="zh-CN" alt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2AFB5313-F8FE-4B70-AF47-BCB428BDE3D6}"/>
              </a:ext>
            </a:extLst>
          </p:cNvPr>
          <p:cNvSpPr>
            <a:spLocks noGrp="1"/>
          </p:cNvSpPr>
          <p:nvPr>
            <p:ph type="ctrTitle"/>
          </p:nvPr>
        </p:nvSpPr>
        <p:spPr>
          <a:xfrm>
            <a:off x="2209800" y="2244726"/>
            <a:ext cx="7772400" cy="1470025"/>
          </a:xfrm>
        </p:spPr>
        <p:txBody>
          <a:bodyPr/>
          <a:lstStyle/>
          <a:p>
            <a:pPr eaLnBrk="1" hangingPunct="1"/>
            <a:r>
              <a:rPr lang="zh-CN" altLang="en-US" dirty="0"/>
              <a:t>第二章  过程模型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228AD1-2A0D-F943-B194-E557905C7DF9}"/>
              </a:ext>
            </a:extLst>
          </p:cNvPr>
          <p:cNvSpPr>
            <a:spLocks noGrp="1"/>
          </p:cNvSpPr>
          <p:nvPr>
            <p:ph idx="1"/>
          </p:nvPr>
        </p:nvSpPr>
        <p:spPr>
          <a:xfrm>
            <a:off x="1955800" y="936625"/>
            <a:ext cx="7869238" cy="4351338"/>
          </a:xfrm>
        </p:spPr>
        <p:txBody>
          <a:bodyPr/>
          <a:lstStyle/>
          <a:p>
            <a:pPr marL="0" indent="0">
              <a:buNone/>
              <a:defRPr/>
            </a:pPr>
            <a:r>
              <a:rPr lang="en-US" altLang="zh-CN" sz="2400" dirty="0"/>
              <a:t>3.</a:t>
            </a:r>
            <a:r>
              <a:rPr lang="zh-CN" altLang="en-US" sz="2400" dirty="0"/>
              <a:t> 请画出数据流图</a:t>
            </a:r>
            <a:r>
              <a:rPr lang="en-US" altLang="zh-CN" sz="2400" dirty="0"/>
              <a:t>(DFD)</a:t>
            </a:r>
            <a:r>
              <a:rPr lang="zh-CN" altLang="en-US" sz="2400" dirty="0"/>
              <a:t>的</a:t>
            </a:r>
            <a:r>
              <a:rPr lang="en-US" altLang="zh-CN" sz="2400" dirty="0"/>
              <a:t>0</a:t>
            </a:r>
            <a:r>
              <a:rPr lang="zh-CN" altLang="en-US" sz="2400" dirty="0"/>
              <a:t>层和</a:t>
            </a:r>
            <a:r>
              <a:rPr lang="en-US" altLang="zh-CN" sz="2400" dirty="0"/>
              <a:t>1</a:t>
            </a:r>
            <a:r>
              <a:rPr lang="zh-CN" altLang="en-US" sz="2400" dirty="0"/>
              <a:t>层</a:t>
            </a:r>
            <a:r>
              <a:rPr lang="en-US" altLang="zh-CN" sz="2400" dirty="0"/>
              <a:t>:</a:t>
            </a:r>
          </a:p>
          <a:p>
            <a:pPr lvl="1">
              <a:buFont typeface="Wingdings" pitchFamily="2" charset="2"/>
              <a:buChar char="l"/>
              <a:defRPr/>
            </a:pPr>
            <a:r>
              <a:rPr lang="zh-CN" altLang="en-US" b="1" dirty="0"/>
              <a:t>银行计算机储蓄系统</a:t>
            </a:r>
            <a:r>
              <a:rPr lang="zh-CN" altLang="en-US" dirty="0"/>
              <a:t>由</a:t>
            </a:r>
            <a:r>
              <a:rPr lang="zh-CN" altLang="en-US" b="1" dirty="0"/>
              <a:t>操作员</a:t>
            </a:r>
            <a:r>
              <a:rPr lang="zh-CN" altLang="en-US" dirty="0"/>
              <a:t>将用户填写的存款单或取款单输入系统（称为事物输入），系统分析事物的种类并做出响应。如果是取款，系统计算利息并且打印出利息清单；如果是存款，系统记录存款人的姓名、地址、存款类型、存款日期、利率等信息，并打印出存款单给</a:t>
            </a:r>
            <a:r>
              <a:rPr lang="zh-CN" altLang="en-US" b="1" dirty="0"/>
              <a:t>储户</a:t>
            </a:r>
            <a:r>
              <a:rPr lang="zh-CN" altLang="en-US" dirty="0"/>
              <a:t>。</a:t>
            </a:r>
          </a:p>
          <a:p>
            <a:pPr>
              <a:defRPr/>
            </a:pPr>
            <a:endParaRPr kumimoji="1" lang="zh-CN" altLang="en-US" dirty="0"/>
          </a:p>
        </p:txBody>
      </p:sp>
    </p:spTree>
    <p:extLst>
      <p:ext uri="{BB962C8B-B14F-4D97-AF65-F5344CB8AC3E}">
        <p14:creationId xmlns:p14="http://schemas.microsoft.com/office/powerpoint/2010/main" val="3803569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8A6E4-E898-43F6-958D-B5A5BA35B2FC}"/>
              </a:ext>
            </a:extLst>
          </p:cNvPr>
          <p:cNvSpPr>
            <a:spLocks noGrp="1"/>
          </p:cNvSpPr>
          <p:nvPr>
            <p:ph type="title"/>
          </p:nvPr>
        </p:nvSpPr>
        <p:spPr>
          <a:xfrm>
            <a:off x="457200" y="274638"/>
            <a:ext cx="8229600" cy="1143000"/>
          </a:xfrm>
        </p:spPr>
        <p:txBody>
          <a:bodyPr/>
          <a:lstStyle/>
          <a:p>
            <a:pPr eaLnBrk="1" hangingPunct="1"/>
            <a:r>
              <a:rPr lang="en-US" altLang="zh-CN" dirty="0">
                <a:latin typeface="宋体" panose="02010600030101010101" pitchFamily="2" charset="-122"/>
              </a:rPr>
              <a:t> </a:t>
            </a:r>
            <a:r>
              <a:rPr lang="zh-CN" altLang="en-US" dirty="0">
                <a:latin typeface="宋体" panose="02010600030101010101" pitchFamily="2" charset="-122"/>
              </a:rPr>
              <a:t>数据流图</a:t>
            </a:r>
          </a:p>
        </p:txBody>
      </p:sp>
      <p:sp>
        <p:nvSpPr>
          <p:cNvPr id="3" name="内容占位符 2">
            <a:extLst>
              <a:ext uri="{FF2B5EF4-FFF2-40B4-BE49-F238E27FC236}">
                <a16:creationId xmlns:a16="http://schemas.microsoft.com/office/drawing/2014/main" id="{5891DDBB-F023-4044-A512-EE9E41847105}"/>
              </a:ext>
            </a:extLst>
          </p:cNvPr>
          <p:cNvSpPr>
            <a:spLocks noGrp="1"/>
          </p:cNvSpPr>
          <p:nvPr>
            <p:ph idx="1"/>
          </p:nvPr>
        </p:nvSpPr>
        <p:spPr>
          <a:xfrm>
            <a:off x="457200" y="1600200"/>
            <a:ext cx="8229600" cy="4525963"/>
          </a:xfrm>
        </p:spPr>
        <p:txBody>
          <a:bodyPr/>
          <a:lstStyle/>
          <a:p>
            <a:pPr eaLnBrk="1" hangingPunct="1"/>
            <a:r>
              <a:rPr lang="zh-CN" altLang="en-US" dirty="0">
                <a:latin typeface="宋体" panose="02010600030101010101" pitchFamily="2" charset="-122"/>
              </a:rPr>
              <a:t>数据流图（</a:t>
            </a:r>
            <a:r>
              <a:rPr lang="en-US" altLang="zh-CN" dirty="0">
                <a:latin typeface="宋体" panose="02010600030101010101" pitchFamily="2" charset="-122"/>
              </a:rPr>
              <a:t>Data Flow Diagram</a:t>
            </a:r>
            <a:r>
              <a:rPr lang="zh-CN" altLang="en-US" dirty="0">
                <a:latin typeface="宋体" panose="02010600030101010101" pitchFamily="2" charset="-122"/>
              </a:rPr>
              <a:t>，简称</a:t>
            </a:r>
            <a:r>
              <a:rPr lang="en-US" altLang="zh-CN" dirty="0">
                <a:latin typeface="宋体" panose="02010600030101010101" pitchFamily="2" charset="-122"/>
              </a:rPr>
              <a:t>DFD</a:t>
            </a:r>
            <a:r>
              <a:rPr lang="zh-CN" altLang="en-US" dirty="0">
                <a:latin typeface="宋体" panose="02010600030101010101" pitchFamily="2" charset="-122"/>
              </a:rPr>
              <a:t>）</a:t>
            </a:r>
            <a:endParaRPr lang="en-US" altLang="zh-CN" dirty="0">
              <a:latin typeface="宋体" panose="02010600030101010101" pitchFamily="2" charset="-122"/>
            </a:endParaRPr>
          </a:p>
          <a:p>
            <a:pPr lvl="1" eaLnBrk="1" hangingPunct="1"/>
            <a:r>
              <a:rPr lang="zh-CN" altLang="en-US" dirty="0">
                <a:latin typeface="宋体" panose="02010600030101010101" pitchFamily="2" charset="-122"/>
              </a:rPr>
              <a:t>是一种</a:t>
            </a:r>
            <a:r>
              <a:rPr lang="zh-CN" altLang="en-US" dirty="0">
                <a:solidFill>
                  <a:srgbClr val="FF0000"/>
                </a:solidFill>
                <a:latin typeface="宋体" panose="02010600030101010101" pitchFamily="2" charset="-122"/>
              </a:rPr>
              <a:t>图形化</a:t>
            </a:r>
            <a:r>
              <a:rPr lang="zh-CN" altLang="en-US" dirty="0">
                <a:latin typeface="宋体" panose="02010600030101010101" pitchFamily="2" charset="-122"/>
              </a:rPr>
              <a:t>技术，它描述信息流和数据从输入移动到输出的过程中所经受的变换。</a:t>
            </a:r>
          </a:p>
        </p:txBody>
      </p:sp>
    </p:spTree>
    <p:extLst>
      <p:ext uri="{BB962C8B-B14F-4D97-AF65-F5344CB8AC3E}">
        <p14:creationId xmlns:p14="http://schemas.microsoft.com/office/powerpoint/2010/main" val="953123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a:extLst>
              <a:ext uri="{FF2B5EF4-FFF2-40B4-BE49-F238E27FC236}">
                <a16:creationId xmlns:a16="http://schemas.microsoft.com/office/drawing/2014/main" id="{1A0183AB-844C-4759-9B77-9AE3C822E336}"/>
              </a:ext>
            </a:extLst>
          </p:cNvPr>
          <p:cNvSpPr>
            <a:spLocks noGrp="1" noChangeArrowheads="1"/>
          </p:cNvSpPr>
          <p:nvPr>
            <p:ph type="title"/>
          </p:nvPr>
        </p:nvSpPr>
        <p:spPr>
          <a:xfrm>
            <a:off x="1847850" y="-234950"/>
            <a:ext cx="8229600" cy="1143000"/>
          </a:xfrm>
        </p:spPr>
        <p:txBody>
          <a:bodyPr/>
          <a:lstStyle/>
          <a:p>
            <a:pPr eaLnBrk="1" hangingPunct="1"/>
            <a:r>
              <a:rPr lang="zh-CN" altLang="en-US" dirty="0">
                <a:latin typeface="宋体" panose="02010600030101010101" pitchFamily="2" charset="-122"/>
              </a:rPr>
              <a:t>数据流图的符号</a:t>
            </a:r>
          </a:p>
        </p:txBody>
      </p:sp>
      <p:pic>
        <p:nvPicPr>
          <p:cNvPr id="40962" name="Picture 6" descr="rj12">
            <a:extLst>
              <a:ext uri="{FF2B5EF4-FFF2-40B4-BE49-F238E27FC236}">
                <a16:creationId xmlns:a16="http://schemas.microsoft.com/office/drawing/2014/main" id="{7E23E54D-7FDD-4171-88E1-40A59D54762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b="63219"/>
          <a:stretch>
            <a:fillRect/>
          </a:stretch>
        </p:blipFill>
        <p:spPr>
          <a:xfrm>
            <a:off x="1592264" y="655638"/>
            <a:ext cx="4143375" cy="2000250"/>
          </a:xfrm>
        </p:spPr>
      </p:pic>
      <p:pic>
        <p:nvPicPr>
          <p:cNvPr id="40963" name="Picture 6" descr="rj12">
            <a:extLst>
              <a:ext uri="{FF2B5EF4-FFF2-40B4-BE49-F238E27FC236}">
                <a16:creationId xmlns:a16="http://schemas.microsoft.com/office/drawing/2014/main" id="{B32A1228-9576-479B-8EA3-265F33FA2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5468"/>
          <a:stretch>
            <a:fillRect/>
          </a:stretch>
        </p:blipFill>
        <p:spPr bwMode="auto">
          <a:xfrm>
            <a:off x="1592264" y="2655888"/>
            <a:ext cx="4143375" cy="35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Box 7">
            <a:extLst>
              <a:ext uri="{FF2B5EF4-FFF2-40B4-BE49-F238E27FC236}">
                <a16:creationId xmlns:a16="http://schemas.microsoft.com/office/drawing/2014/main" id="{C8C540D0-2C7A-4196-88FD-2D2BBD890618}"/>
              </a:ext>
            </a:extLst>
          </p:cNvPr>
          <p:cNvSpPr txBox="1">
            <a:spLocks noChangeArrowheads="1"/>
          </p:cNvSpPr>
          <p:nvPr/>
        </p:nvSpPr>
        <p:spPr bwMode="auto">
          <a:xfrm>
            <a:off x="1597025" y="6096001"/>
            <a:ext cx="4643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t>数据流图的符号</a:t>
            </a:r>
            <a:endParaRPr lang="en-US" altLang="zh-CN"/>
          </a:p>
          <a:p>
            <a:r>
              <a:rPr lang="en-US" altLang="zh-CN"/>
              <a:t>(a)</a:t>
            </a:r>
            <a:r>
              <a:rPr lang="zh-CN" altLang="en-US"/>
              <a:t>基本符号的含义   </a:t>
            </a:r>
            <a:r>
              <a:rPr lang="en-US" altLang="zh-CN"/>
              <a:t>(b)</a:t>
            </a:r>
            <a:r>
              <a:rPr lang="zh-CN" altLang="en-US"/>
              <a:t>附加符号的含义</a:t>
            </a:r>
          </a:p>
        </p:txBody>
      </p:sp>
      <p:sp>
        <p:nvSpPr>
          <p:cNvPr id="40965" name="矩形 1">
            <a:extLst>
              <a:ext uri="{FF2B5EF4-FFF2-40B4-BE49-F238E27FC236}">
                <a16:creationId xmlns:a16="http://schemas.microsoft.com/office/drawing/2014/main" id="{875165E9-FB10-458C-BAE5-17A713AFCFBF}"/>
              </a:ext>
            </a:extLst>
          </p:cNvPr>
          <p:cNvSpPr>
            <a:spLocks noChangeArrowheads="1"/>
          </p:cNvSpPr>
          <p:nvPr/>
        </p:nvSpPr>
        <p:spPr bwMode="auto">
          <a:xfrm>
            <a:off x="5880100" y="798513"/>
            <a:ext cx="4572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lnSpc>
                <a:spcPts val="2700"/>
              </a:lnSpc>
            </a:pPr>
            <a:r>
              <a:rPr lang="zh-CN" altLang="en-US" dirty="0"/>
              <a:t>（1）</a:t>
            </a:r>
            <a:r>
              <a:rPr lang="zh-CN" altLang="en-US" b="1" dirty="0"/>
              <a:t>数据源点或终点</a:t>
            </a:r>
            <a:r>
              <a:rPr lang="zh-CN" altLang="en-US" dirty="0"/>
              <a:t>：是系统外部环境中的实体（人员，组织或其他软件系统）， 统称外部实体，表达该系统数据的外部来源和去向。     </a:t>
            </a:r>
            <a:endParaRPr lang="en-US" altLang="zh-CN" dirty="0"/>
          </a:p>
          <a:p>
            <a:pPr algn="just" eaLnBrk="0" hangingPunct="0">
              <a:lnSpc>
                <a:spcPts val="2700"/>
              </a:lnSpc>
            </a:pPr>
            <a:r>
              <a:rPr lang="zh-CN" altLang="en-US" dirty="0"/>
              <a:t>（2）</a:t>
            </a:r>
            <a:r>
              <a:rPr lang="zh-CN" altLang="en-US" b="1" dirty="0"/>
              <a:t>数据处理</a:t>
            </a:r>
            <a:r>
              <a:rPr lang="zh-CN" altLang="en-US" dirty="0"/>
              <a:t>：（又称加工）对数据进行某些操作或变换。处理的命名方式，通常是动词短语，简明描述完成什么处理。在分层的数据流图中还应</a:t>
            </a:r>
            <a:r>
              <a:rPr lang="zh-CN" altLang="en-US" b="1" dirty="0"/>
              <a:t>编号</a:t>
            </a:r>
            <a:r>
              <a:rPr lang="zh-CN" altLang="en-US" dirty="0"/>
              <a:t>。     </a:t>
            </a:r>
            <a:endParaRPr lang="en-US" altLang="zh-CN" dirty="0"/>
          </a:p>
          <a:p>
            <a:pPr algn="just" eaLnBrk="0" hangingPunct="0">
              <a:lnSpc>
                <a:spcPts val="2700"/>
              </a:lnSpc>
            </a:pPr>
            <a:r>
              <a:rPr lang="zh-CN" altLang="en-US" dirty="0"/>
              <a:t>（3）</a:t>
            </a:r>
            <a:r>
              <a:rPr lang="zh-CN" altLang="en-US" b="1" dirty="0"/>
              <a:t>数据存储</a:t>
            </a:r>
            <a:r>
              <a:rPr lang="zh-CN" altLang="en-US" dirty="0"/>
              <a:t>：(又称为文件)，指暂时保存的数据，它可以是数据库文件或任何形式的数据组织，一般为表结构。     </a:t>
            </a:r>
            <a:endParaRPr lang="en-US" altLang="zh-CN" dirty="0"/>
          </a:p>
          <a:p>
            <a:pPr algn="just" eaLnBrk="0" hangingPunct="0">
              <a:lnSpc>
                <a:spcPts val="2700"/>
              </a:lnSpc>
            </a:pPr>
            <a:r>
              <a:rPr lang="zh-CN" altLang="en-US" dirty="0"/>
              <a:t>（4）</a:t>
            </a:r>
            <a:r>
              <a:rPr lang="zh-CN" altLang="en-US" b="1" dirty="0"/>
              <a:t>数据流</a:t>
            </a:r>
            <a:r>
              <a:rPr lang="zh-CN" altLang="en-US" dirty="0"/>
              <a:t>：数据流是数据传递的路径，因此由一组成分固定的数据组成，</a:t>
            </a:r>
            <a:r>
              <a:rPr lang="zh-CN" altLang="en-US" b="1" dirty="0"/>
              <a:t>箭头表示数据流向</a:t>
            </a:r>
            <a:r>
              <a:rPr lang="zh-CN" altLang="en-US" dirty="0"/>
              <a:t>。由于数据流是流动中的数据，所以必须有流向，</a:t>
            </a:r>
            <a:r>
              <a:rPr lang="zh-CN" altLang="en-US" b="1" dirty="0"/>
              <a:t>除了与数据存储之间的数据流不用命名外</a:t>
            </a:r>
            <a:r>
              <a:rPr lang="zh-CN" altLang="en-US" dirty="0"/>
              <a:t>，数据流应该用名词或名词短语命名。</a:t>
            </a:r>
          </a:p>
        </p:txBody>
      </p:sp>
      <p:pic>
        <p:nvPicPr>
          <p:cNvPr id="7" name="图片 6">
            <a:extLst>
              <a:ext uri="{FF2B5EF4-FFF2-40B4-BE49-F238E27FC236}">
                <a16:creationId xmlns:a16="http://schemas.microsoft.com/office/drawing/2014/main" id="{3356839E-3F56-458D-92DF-990A5BC68DFC}"/>
              </a:ext>
            </a:extLst>
          </p:cNvPr>
          <p:cNvPicPr>
            <a:picLocks noChangeAspect="1"/>
          </p:cNvPicPr>
          <p:nvPr/>
        </p:nvPicPr>
        <p:blipFill>
          <a:blip r:embed="rId4"/>
          <a:stretch>
            <a:fillRect/>
          </a:stretch>
        </p:blipFill>
        <p:spPr>
          <a:xfrm>
            <a:off x="874326" y="3429000"/>
            <a:ext cx="4933544" cy="325785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a:extLst>
              <a:ext uri="{FF2B5EF4-FFF2-40B4-BE49-F238E27FC236}">
                <a16:creationId xmlns:a16="http://schemas.microsoft.com/office/drawing/2014/main" id="{616F602A-9BBF-48EE-8C85-2F452E5A0B68}"/>
              </a:ext>
            </a:extLst>
          </p:cNvPr>
          <p:cNvSpPr>
            <a:spLocks noGrp="1" noChangeArrowheads="1"/>
          </p:cNvSpPr>
          <p:nvPr>
            <p:ph type="title"/>
          </p:nvPr>
        </p:nvSpPr>
        <p:spPr>
          <a:xfrm>
            <a:off x="1992314" y="0"/>
            <a:ext cx="8229600" cy="1143001"/>
          </a:xfrm>
        </p:spPr>
        <p:txBody>
          <a:bodyPr/>
          <a:lstStyle/>
          <a:p>
            <a:pPr eaLnBrk="1" hangingPunct="1"/>
            <a:r>
              <a:rPr lang="zh-CN" altLang="en-US" dirty="0">
                <a:latin typeface="宋体" panose="02010600030101010101" pitchFamily="2" charset="-122"/>
              </a:rPr>
              <a:t>数据流图的命名方法</a:t>
            </a:r>
          </a:p>
        </p:txBody>
      </p:sp>
      <p:sp>
        <p:nvSpPr>
          <p:cNvPr id="43010" name="矩形 1">
            <a:extLst>
              <a:ext uri="{FF2B5EF4-FFF2-40B4-BE49-F238E27FC236}">
                <a16:creationId xmlns:a16="http://schemas.microsoft.com/office/drawing/2014/main" id="{D39455E6-AA3F-44F9-B0E7-769E821C968C}"/>
              </a:ext>
            </a:extLst>
          </p:cNvPr>
          <p:cNvSpPr>
            <a:spLocks noChangeArrowheads="1"/>
          </p:cNvSpPr>
          <p:nvPr/>
        </p:nvSpPr>
        <p:spPr bwMode="auto">
          <a:xfrm>
            <a:off x="1992314" y="965200"/>
            <a:ext cx="8099425"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lnSpc>
                <a:spcPts val="2700"/>
              </a:lnSpc>
            </a:pPr>
            <a:r>
              <a:rPr lang="zh-CN" altLang="en-US" sz="2000" b="1" dirty="0"/>
              <a:t>（</a:t>
            </a:r>
            <a:r>
              <a:rPr lang="en-US" altLang="zh-CN" sz="2000" b="1" dirty="0"/>
              <a:t>1</a:t>
            </a:r>
            <a:r>
              <a:rPr lang="zh-CN" altLang="en-US" sz="2000" b="1" dirty="0"/>
              <a:t>）为数据流（或数据存储）命名</a:t>
            </a:r>
            <a:r>
              <a:rPr lang="zh-CN" altLang="en-US" dirty="0"/>
              <a:t>    </a:t>
            </a:r>
            <a:endParaRPr lang="en-US" altLang="zh-CN" dirty="0"/>
          </a:p>
          <a:p>
            <a:pPr algn="just" eaLnBrk="0" hangingPunct="0">
              <a:lnSpc>
                <a:spcPts val="2700"/>
              </a:lnSpc>
            </a:pPr>
            <a:r>
              <a:rPr lang="en-US" altLang="zh-CN" dirty="0"/>
              <a:t>A</a:t>
            </a:r>
            <a:r>
              <a:rPr lang="zh-CN" altLang="en-US" dirty="0"/>
              <a:t>．名字应该代表整个数据流（或数据存储）的内容；    </a:t>
            </a:r>
            <a:endParaRPr lang="en-US" altLang="zh-CN" dirty="0"/>
          </a:p>
          <a:p>
            <a:pPr algn="just" eaLnBrk="0" hangingPunct="0">
              <a:lnSpc>
                <a:spcPts val="2700"/>
              </a:lnSpc>
            </a:pPr>
            <a:r>
              <a:rPr lang="en-US" altLang="zh-CN" dirty="0"/>
              <a:t>B</a:t>
            </a:r>
            <a:r>
              <a:rPr lang="zh-CN" altLang="en-US" dirty="0"/>
              <a:t>．不要使用空洞的、缺乏具体含义的名字（如“数据”、“输入”）；    </a:t>
            </a:r>
            <a:endParaRPr lang="en-US" altLang="zh-CN" dirty="0"/>
          </a:p>
          <a:p>
            <a:pPr algn="just" eaLnBrk="0" hangingPunct="0">
              <a:lnSpc>
                <a:spcPts val="2700"/>
              </a:lnSpc>
            </a:pPr>
            <a:r>
              <a:rPr lang="en-US" altLang="zh-CN" dirty="0"/>
              <a:t>C</a:t>
            </a:r>
            <a:r>
              <a:rPr lang="zh-CN" altLang="en-US" dirty="0"/>
              <a:t>．如果为某个数据流（或数据存储）起名字时遇到困难，则很可能是因为对数据流图的分解不恰当造成的，应该试试重新分解数据流图。</a:t>
            </a:r>
            <a:endParaRPr lang="en-US" altLang="zh-CN" dirty="0"/>
          </a:p>
          <a:p>
            <a:pPr algn="just" eaLnBrk="0" hangingPunct="0">
              <a:lnSpc>
                <a:spcPts val="2700"/>
              </a:lnSpc>
            </a:pPr>
            <a:r>
              <a:rPr lang="zh-CN" altLang="en-US" sz="2000" b="1" dirty="0"/>
              <a:t>（</a:t>
            </a:r>
            <a:r>
              <a:rPr lang="en-US" altLang="zh-CN" sz="2000" b="1" dirty="0"/>
              <a:t>2</a:t>
            </a:r>
            <a:r>
              <a:rPr lang="zh-CN" altLang="en-US" sz="2000" b="1" dirty="0"/>
              <a:t>）为处理命名    </a:t>
            </a:r>
            <a:endParaRPr lang="en-US" altLang="zh-CN" sz="2000" b="1" dirty="0"/>
          </a:p>
          <a:p>
            <a:pPr algn="just" eaLnBrk="0" hangingPunct="0">
              <a:lnSpc>
                <a:spcPts val="2700"/>
              </a:lnSpc>
            </a:pPr>
            <a:r>
              <a:rPr lang="en-US" altLang="zh-CN" dirty="0"/>
              <a:t>A</a:t>
            </a:r>
            <a:r>
              <a:rPr lang="zh-CN" altLang="en-US" dirty="0"/>
              <a:t>．通常先为数据流命名，然后再为与之相关联的处理命名；    </a:t>
            </a:r>
            <a:endParaRPr lang="en-US" altLang="zh-CN" dirty="0"/>
          </a:p>
          <a:p>
            <a:pPr algn="just" eaLnBrk="0" hangingPunct="0">
              <a:lnSpc>
                <a:spcPts val="2700"/>
              </a:lnSpc>
            </a:pPr>
            <a:r>
              <a:rPr lang="en-US" altLang="zh-CN" dirty="0"/>
              <a:t>B</a:t>
            </a:r>
            <a:r>
              <a:rPr lang="zh-CN" altLang="en-US" dirty="0"/>
              <a:t>．名字应该反映整个处理的功能；    </a:t>
            </a:r>
            <a:endParaRPr lang="en-US" altLang="zh-CN" dirty="0"/>
          </a:p>
          <a:p>
            <a:pPr algn="just" eaLnBrk="0" hangingPunct="0">
              <a:lnSpc>
                <a:spcPts val="2700"/>
              </a:lnSpc>
            </a:pPr>
            <a:r>
              <a:rPr lang="en-US" altLang="zh-CN" dirty="0"/>
              <a:t>C</a:t>
            </a:r>
            <a:r>
              <a:rPr lang="zh-CN" altLang="en-US" dirty="0"/>
              <a:t>．应该尽量避免空洞笼统的动词做名字，如“处理”、“加工”；</a:t>
            </a:r>
            <a:r>
              <a:rPr lang="en-US" altLang="zh-CN" dirty="0"/>
              <a:t>   </a:t>
            </a:r>
          </a:p>
          <a:p>
            <a:pPr algn="just" eaLnBrk="0" hangingPunct="0">
              <a:lnSpc>
                <a:spcPts val="2700"/>
              </a:lnSpc>
            </a:pPr>
            <a:r>
              <a:rPr lang="en-US" altLang="zh-CN" dirty="0"/>
              <a:t>D</a:t>
            </a:r>
            <a:r>
              <a:rPr lang="zh-CN" altLang="en-US" dirty="0"/>
              <a:t>．通常用一个动词命名，如果必须用两个动词才能描述整个处理的功能，则可能要把这个处理分解成两个处理更恰当；    </a:t>
            </a:r>
            <a:endParaRPr lang="en-US" altLang="zh-CN" dirty="0"/>
          </a:p>
          <a:p>
            <a:pPr algn="just" eaLnBrk="0" hangingPunct="0">
              <a:lnSpc>
                <a:spcPts val="2700"/>
              </a:lnSpc>
            </a:pPr>
            <a:r>
              <a:rPr lang="en-US" altLang="zh-CN" dirty="0"/>
              <a:t>E</a:t>
            </a:r>
            <a:r>
              <a:rPr lang="zh-CN" altLang="en-US" dirty="0"/>
              <a:t>．如果在为某个处理命名时遇到困难，则很可能是发现了分解不当的情况，应考虑重新分解。</a:t>
            </a:r>
            <a:endParaRPr lang="en-US" altLang="zh-CN" dirty="0"/>
          </a:p>
          <a:p>
            <a:pPr algn="just" eaLnBrk="0" hangingPunct="0">
              <a:lnSpc>
                <a:spcPts val="2700"/>
              </a:lnSpc>
            </a:pPr>
            <a:r>
              <a:rPr lang="zh-CN" altLang="en-US" sz="2000" b="1" dirty="0"/>
              <a:t>（</a:t>
            </a:r>
            <a:r>
              <a:rPr lang="en-US" altLang="zh-CN" sz="2000" b="1" dirty="0"/>
              <a:t>3</a:t>
            </a:r>
            <a:r>
              <a:rPr lang="zh-CN" altLang="en-US" sz="2000" b="1" dirty="0"/>
              <a:t>）为数据源点</a:t>
            </a:r>
            <a:r>
              <a:rPr lang="en-US" altLang="zh-CN" sz="2000" b="1" dirty="0"/>
              <a:t>/</a:t>
            </a:r>
            <a:r>
              <a:rPr lang="zh-CN" altLang="en-US" sz="2000" b="1" dirty="0"/>
              <a:t>终点命名</a:t>
            </a:r>
            <a:endParaRPr lang="en-US" altLang="zh-CN" sz="2000" b="1" dirty="0"/>
          </a:p>
          <a:p>
            <a:pPr algn="just" eaLnBrk="0" hangingPunct="0">
              <a:lnSpc>
                <a:spcPts val="2700"/>
              </a:lnSpc>
            </a:pPr>
            <a:r>
              <a:rPr lang="zh-CN" altLang="en-US" dirty="0"/>
              <a:t>通常，为“数据源点</a:t>
            </a:r>
            <a:r>
              <a:rPr lang="en-US" altLang="zh-CN" dirty="0"/>
              <a:t>/</a:t>
            </a:r>
            <a:r>
              <a:rPr lang="zh-CN" altLang="en-US" dirty="0"/>
              <a:t>终点”命名时，采用它们在问题域中习惯使用的名字（如“仓库管理员”、“采购员”）。</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8DFDD3D4-A497-A648-A851-831A54CCCF12}"/>
              </a:ext>
            </a:extLst>
          </p:cNvPr>
          <p:cNvSpPr>
            <a:spLocks noGrp="1"/>
          </p:cNvSpPr>
          <p:nvPr>
            <p:ph type="title"/>
          </p:nvPr>
        </p:nvSpPr>
        <p:spPr/>
        <p:txBody>
          <a:bodyPr/>
          <a:lstStyle/>
          <a:p>
            <a:pPr eaLnBrk="1" hangingPunct="1"/>
            <a:r>
              <a:rPr lang="zh-CN" altLang="en-US">
                <a:latin typeface="宋体" panose="02010600030101010101" pitchFamily="2" charset="-122"/>
              </a:rPr>
              <a:t>分层的数据流图</a:t>
            </a:r>
          </a:p>
        </p:txBody>
      </p:sp>
      <p:pic>
        <p:nvPicPr>
          <p:cNvPr id="14339" name="Picture 2">
            <a:extLst>
              <a:ext uri="{FF2B5EF4-FFF2-40B4-BE49-F238E27FC236}">
                <a16:creationId xmlns:a16="http://schemas.microsoft.com/office/drawing/2014/main" id="{642D95F0-9A92-FE4A-805E-077EB05A12C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33600" y="1692276"/>
            <a:ext cx="7924800" cy="4341813"/>
          </a:xfrm>
        </p:spPr>
      </p:pic>
    </p:spTree>
    <p:extLst>
      <p:ext uri="{BB962C8B-B14F-4D97-AF65-F5344CB8AC3E}">
        <p14:creationId xmlns:p14="http://schemas.microsoft.com/office/powerpoint/2010/main" val="3119359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8DFDD3D4-A497-A648-A851-831A54CCCF12}"/>
              </a:ext>
            </a:extLst>
          </p:cNvPr>
          <p:cNvSpPr>
            <a:spLocks noGrp="1"/>
          </p:cNvSpPr>
          <p:nvPr>
            <p:ph type="title"/>
          </p:nvPr>
        </p:nvSpPr>
        <p:spPr/>
        <p:txBody>
          <a:bodyPr/>
          <a:lstStyle/>
          <a:p>
            <a:pPr eaLnBrk="1" hangingPunct="1"/>
            <a:r>
              <a:rPr lang="zh-CN" altLang="en-US">
                <a:latin typeface="宋体" panose="02010600030101010101" pitchFamily="2" charset="-122"/>
              </a:rPr>
              <a:t>分层的数据流图</a:t>
            </a:r>
          </a:p>
        </p:txBody>
      </p:sp>
      <p:pic>
        <p:nvPicPr>
          <p:cNvPr id="14339" name="Picture 2">
            <a:extLst>
              <a:ext uri="{FF2B5EF4-FFF2-40B4-BE49-F238E27FC236}">
                <a16:creationId xmlns:a16="http://schemas.microsoft.com/office/drawing/2014/main" id="{642D95F0-9A92-FE4A-805E-077EB05A12C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33600" y="1692276"/>
            <a:ext cx="7924800" cy="4341813"/>
          </a:xfrm>
        </p:spPr>
      </p:pic>
      <p:pic>
        <p:nvPicPr>
          <p:cNvPr id="3" name="图片 2">
            <a:extLst>
              <a:ext uri="{FF2B5EF4-FFF2-40B4-BE49-F238E27FC236}">
                <a16:creationId xmlns:a16="http://schemas.microsoft.com/office/drawing/2014/main" id="{E1569B04-5D43-4EDC-9B8D-664962A74A48}"/>
              </a:ext>
            </a:extLst>
          </p:cNvPr>
          <p:cNvPicPr>
            <a:picLocks noChangeAspect="1"/>
          </p:cNvPicPr>
          <p:nvPr/>
        </p:nvPicPr>
        <p:blipFill>
          <a:blip r:embed="rId4"/>
          <a:stretch>
            <a:fillRect/>
          </a:stretch>
        </p:blipFill>
        <p:spPr>
          <a:xfrm>
            <a:off x="7072009" y="3586969"/>
            <a:ext cx="4933544" cy="3257854"/>
          </a:xfrm>
          <a:prstGeom prst="rect">
            <a:avLst/>
          </a:prstGeom>
        </p:spPr>
      </p:pic>
    </p:spTree>
    <p:extLst>
      <p:ext uri="{BB962C8B-B14F-4D97-AF65-F5344CB8AC3E}">
        <p14:creationId xmlns:p14="http://schemas.microsoft.com/office/powerpoint/2010/main" val="1844729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0E56B8E8-EB00-6E48-B0A4-553E5F3991C3}"/>
              </a:ext>
            </a:extLst>
          </p:cNvPr>
          <p:cNvSpPr>
            <a:spLocks noGrp="1"/>
          </p:cNvSpPr>
          <p:nvPr>
            <p:ph type="title"/>
          </p:nvPr>
        </p:nvSpPr>
        <p:spPr/>
        <p:txBody>
          <a:bodyPr/>
          <a:lstStyle/>
          <a:p>
            <a:pPr eaLnBrk="1" hangingPunct="1"/>
            <a:r>
              <a:rPr lang="zh-CN" altLang="en-US">
                <a:latin typeface="宋体" panose="02010600030101010101" pitchFamily="2" charset="-122"/>
              </a:rPr>
              <a:t>数据流图</a:t>
            </a:r>
          </a:p>
        </p:txBody>
      </p:sp>
      <p:sp>
        <p:nvSpPr>
          <p:cNvPr id="24579" name="内容占位符 2">
            <a:extLst>
              <a:ext uri="{FF2B5EF4-FFF2-40B4-BE49-F238E27FC236}">
                <a16:creationId xmlns:a16="http://schemas.microsoft.com/office/drawing/2014/main" id="{5C965512-4AA5-A442-9513-406439B668A8}"/>
              </a:ext>
            </a:extLst>
          </p:cNvPr>
          <p:cNvSpPr>
            <a:spLocks noGrp="1"/>
          </p:cNvSpPr>
          <p:nvPr>
            <p:ph idx="1"/>
          </p:nvPr>
        </p:nvSpPr>
        <p:spPr/>
        <p:txBody>
          <a:bodyPr/>
          <a:lstStyle/>
          <a:p>
            <a:pPr>
              <a:lnSpc>
                <a:spcPts val="4000"/>
              </a:lnSpc>
            </a:pPr>
            <a:r>
              <a:rPr lang="zh-CN" altLang="en-US" dirty="0">
                <a:latin typeface="宋体" panose="02010600030101010101" pitchFamily="2" charset="-122"/>
              </a:rPr>
              <a:t>在多层数据流图中，</a:t>
            </a:r>
            <a:r>
              <a:rPr lang="zh-CN" altLang="en-US" dirty="0">
                <a:solidFill>
                  <a:srgbClr val="FF0000"/>
                </a:solidFill>
                <a:latin typeface="宋体" panose="02010600030101010101" pitchFamily="2" charset="-122"/>
              </a:rPr>
              <a:t>顶层流图</a:t>
            </a:r>
            <a:r>
              <a:rPr lang="zh-CN" altLang="en-US" dirty="0">
                <a:latin typeface="宋体" panose="02010600030101010101" pitchFamily="2" charset="-122"/>
              </a:rPr>
              <a:t>仅包含一个加工，它代表被开发系统。它的输入流是该系统的输入数据，输出流是系统所输出数据</a:t>
            </a:r>
          </a:p>
          <a:p>
            <a:pPr>
              <a:lnSpc>
                <a:spcPts val="4000"/>
              </a:lnSpc>
            </a:pPr>
            <a:r>
              <a:rPr lang="zh-CN" altLang="en-US" dirty="0">
                <a:solidFill>
                  <a:srgbClr val="FF0000"/>
                </a:solidFill>
                <a:latin typeface="宋体" panose="02010600030101010101" pitchFamily="2" charset="-122"/>
              </a:rPr>
              <a:t>底层流图</a:t>
            </a:r>
            <a:r>
              <a:rPr lang="zh-CN" altLang="en-US" dirty="0">
                <a:latin typeface="宋体" panose="02010600030101010101" pitchFamily="2" charset="-122"/>
              </a:rPr>
              <a:t>是指其加工不需再做分解的数据流图，它处在最底层</a:t>
            </a:r>
          </a:p>
          <a:p>
            <a:pPr>
              <a:lnSpc>
                <a:spcPts val="4000"/>
              </a:lnSpc>
            </a:pPr>
            <a:r>
              <a:rPr lang="zh-CN" altLang="en-US" dirty="0">
                <a:solidFill>
                  <a:srgbClr val="FF0000"/>
                </a:solidFill>
                <a:latin typeface="宋体" panose="02010600030101010101" pitchFamily="2" charset="-122"/>
              </a:rPr>
              <a:t>中间层流图</a:t>
            </a:r>
            <a:r>
              <a:rPr lang="zh-CN" altLang="en-US" dirty="0">
                <a:latin typeface="宋体" panose="02010600030101010101" pitchFamily="2" charset="-122"/>
              </a:rPr>
              <a:t>则表示对其上层父图的细化。它的每一加工可能继续细化，形成子图。</a:t>
            </a:r>
          </a:p>
          <a:p>
            <a:pPr>
              <a:lnSpc>
                <a:spcPts val="4000"/>
              </a:lnSpc>
            </a:pPr>
            <a:endParaRPr lang="zh-CN" altLang="en-US" dirty="0">
              <a:latin typeface="宋体" panose="02010600030101010101" pitchFamily="2" charset="-122"/>
            </a:endParaRPr>
          </a:p>
        </p:txBody>
      </p:sp>
    </p:spTree>
    <p:extLst>
      <p:ext uri="{BB962C8B-B14F-4D97-AF65-F5344CB8AC3E}">
        <p14:creationId xmlns:p14="http://schemas.microsoft.com/office/powerpoint/2010/main" val="1235096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7" dur="500"/>
                                        <p:tgtEl>
                                          <p:spTgt spid="245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2"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7AAB98E0-6942-4DBB-970A-937AD92CE0FC}"/>
              </a:ext>
            </a:extLst>
          </p:cNvPr>
          <p:cNvSpPr>
            <a:spLocks noGrp="1" noChangeArrowheads="1"/>
          </p:cNvSpPr>
          <p:nvPr>
            <p:ph type="title"/>
          </p:nvPr>
        </p:nvSpPr>
        <p:spPr>
          <a:xfrm>
            <a:off x="1981200" y="-66367"/>
            <a:ext cx="8229600" cy="1143001"/>
          </a:xfrm>
        </p:spPr>
        <p:txBody>
          <a:bodyPr/>
          <a:lstStyle/>
          <a:p>
            <a:pPr eaLnBrk="1" hangingPunct="1"/>
            <a:r>
              <a:rPr lang="zh-CN" altLang="en-US" dirty="0">
                <a:latin typeface="宋体" panose="02010600030101010101" pitchFamily="2" charset="-122"/>
              </a:rPr>
              <a:t>画数据流图的注意原则</a:t>
            </a:r>
          </a:p>
        </p:txBody>
      </p:sp>
      <p:sp>
        <p:nvSpPr>
          <p:cNvPr id="24579" name="内容占位符 2">
            <a:extLst>
              <a:ext uri="{FF2B5EF4-FFF2-40B4-BE49-F238E27FC236}">
                <a16:creationId xmlns:a16="http://schemas.microsoft.com/office/drawing/2014/main" id="{072B0AE3-131F-49CC-8BD4-D2436DA54E1D}"/>
              </a:ext>
            </a:extLst>
          </p:cNvPr>
          <p:cNvSpPr>
            <a:spLocks noGrp="1"/>
          </p:cNvSpPr>
          <p:nvPr>
            <p:ph idx="1"/>
          </p:nvPr>
        </p:nvSpPr>
        <p:spPr>
          <a:xfrm>
            <a:off x="1898650" y="1049338"/>
            <a:ext cx="8229600" cy="5351462"/>
          </a:xfrm>
        </p:spPr>
        <p:txBody>
          <a:bodyPr>
            <a:normAutofit fontScale="70000" lnSpcReduction="20000"/>
          </a:bodyPr>
          <a:lstStyle/>
          <a:p>
            <a:pPr marL="0" indent="0" algn="just">
              <a:lnSpc>
                <a:spcPts val="4000"/>
              </a:lnSpc>
              <a:buNone/>
              <a:defRPr/>
            </a:pPr>
            <a:r>
              <a:rPr lang="zh-CN" altLang="en-US" dirty="0"/>
              <a:t>在单张数据流图时，必须注意以下原则：</a:t>
            </a:r>
            <a:endParaRPr lang="en-US" altLang="zh-CN" dirty="0">
              <a:latin typeface="宋体" panose="02010600030101010101" pitchFamily="2" charset="-122"/>
            </a:endParaRPr>
          </a:p>
          <a:p>
            <a:pPr algn="just">
              <a:lnSpc>
                <a:spcPts val="4000"/>
              </a:lnSpc>
              <a:defRPr/>
            </a:pPr>
            <a:r>
              <a:rPr lang="zh-CN" altLang="en-US" dirty="0">
                <a:latin typeface="宋体" panose="02010600030101010101" pitchFamily="2" charset="-122"/>
              </a:rPr>
              <a:t>一个加工（处理）的输出数据流不应与输入数据流同名，即使它们的组成成分相同。</a:t>
            </a:r>
            <a:endParaRPr lang="en-US" altLang="zh-CN" dirty="0">
              <a:latin typeface="宋体" panose="02010600030101010101" pitchFamily="2" charset="-122"/>
            </a:endParaRPr>
          </a:p>
          <a:p>
            <a:pPr algn="just">
              <a:lnSpc>
                <a:spcPts val="4000"/>
              </a:lnSpc>
              <a:defRPr/>
            </a:pPr>
            <a:r>
              <a:rPr lang="zh-CN" altLang="en-US" dirty="0">
                <a:latin typeface="宋体" panose="02010600030101010101" pitchFamily="2" charset="-122"/>
              </a:rPr>
              <a:t>保持数据守恒。也就是说，一个加工所有输出数据流中的数据必须能从该加工的输入数据流中直接获得，或者说是通过该加工能产生的数据。</a:t>
            </a:r>
            <a:endParaRPr lang="en-US" altLang="zh-CN" dirty="0">
              <a:latin typeface="宋体" panose="02010600030101010101" pitchFamily="2" charset="-122"/>
            </a:endParaRPr>
          </a:p>
          <a:p>
            <a:pPr algn="just">
              <a:lnSpc>
                <a:spcPts val="4000"/>
              </a:lnSpc>
              <a:defRPr/>
            </a:pPr>
            <a:r>
              <a:rPr lang="zh-CN" altLang="en-US" b="1" dirty="0">
                <a:latin typeface="宋体" panose="02010600030101010101" pitchFamily="2" charset="-122"/>
              </a:rPr>
              <a:t>每个加工必须既有输入数据流，又有输出数据流。</a:t>
            </a:r>
            <a:endParaRPr lang="en-US" altLang="zh-CN" b="1" dirty="0">
              <a:latin typeface="宋体" panose="02010600030101010101" pitchFamily="2" charset="-122"/>
            </a:endParaRPr>
          </a:p>
          <a:p>
            <a:pPr algn="just">
              <a:lnSpc>
                <a:spcPts val="4000"/>
              </a:lnSpc>
              <a:defRPr/>
            </a:pPr>
            <a:r>
              <a:rPr lang="zh-CN" altLang="en-US" b="1" dirty="0">
                <a:latin typeface="宋体" panose="02010600030101010101" pitchFamily="2" charset="-122"/>
              </a:rPr>
              <a:t>所有的数据流必须以一个外部实体开始，并以一个外部实体结束。</a:t>
            </a:r>
            <a:endParaRPr lang="en-US" altLang="zh-CN" b="1" dirty="0">
              <a:latin typeface="宋体" panose="02010600030101010101" pitchFamily="2" charset="-122"/>
            </a:endParaRPr>
          </a:p>
          <a:p>
            <a:pPr algn="just">
              <a:lnSpc>
                <a:spcPts val="4000"/>
              </a:lnSpc>
              <a:defRPr/>
            </a:pPr>
            <a:r>
              <a:rPr lang="zh-CN" altLang="en-US" b="1" dirty="0">
                <a:latin typeface="宋体" panose="02010600030101010101" pitchFamily="2" charset="-122"/>
              </a:rPr>
              <a:t>外部实体之间不应该存在数据流。</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a:extLst>
              <a:ext uri="{FF2B5EF4-FFF2-40B4-BE49-F238E27FC236}">
                <a16:creationId xmlns:a16="http://schemas.microsoft.com/office/drawing/2014/main" id="{A515BCCF-E183-423A-BF41-0AAE06FE3513}"/>
              </a:ext>
            </a:extLst>
          </p:cNvPr>
          <p:cNvSpPr>
            <a:spLocks noGrp="1" noChangeArrowheads="1"/>
          </p:cNvSpPr>
          <p:nvPr>
            <p:ph type="title"/>
          </p:nvPr>
        </p:nvSpPr>
        <p:spPr>
          <a:xfrm>
            <a:off x="828675" y="-26988"/>
            <a:ext cx="8229600" cy="1143001"/>
          </a:xfrm>
        </p:spPr>
        <p:txBody>
          <a:bodyPr/>
          <a:lstStyle/>
          <a:p>
            <a:pPr eaLnBrk="1" hangingPunct="1"/>
            <a:r>
              <a:rPr lang="zh-CN" altLang="en-US">
                <a:latin typeface="宋体" panose="02010600030101010101" pitchFamily="2" charset="-122"/>
              </a:rPr>
              <a:t>数据流图画法</a:t>
            </a:r>
          </a:p>
        </p:txBody>
      </p:sp>
      <p:sp>
        <p:nvSpPr>
          <p:cNvPr id="51202" name="内容占位符 2">
            <a:extLst>
              <a:ext uri="{FF2B5EF4-FFF2-40B4-BE49-F238E27FC236}">
                <a16:creationId xmlns:a16="http://schemas.microsoft.com/office/drawing/2014/main" id="{47652846-6C75-4A43-8CDE-1658253A4076}"/>
              </a:ext>
            </a:extLst>
          </p:cNvPr>
          <p:cNvSpPr>
            <a:spLocks noGrp="1" noChangeArrowheads="1"/>
          </p:cNvSpPr>
          <p:nvPr>
            <p:ph idx="1"/>
          </p:nvPr>
        </p:nvSpPr>
        <p:spPr>
          <a:xfrm>
            <a:off x="1774826" y="1052513"/>
            <a:ext cx="8424863" cy="5905500"/>
          </a:xfrm>
        </p:spPr>
        <p:txBody>
          <a:bodyPr/>
          <a:lstStyle/>
          <a:p>
            <a:pPr marL="0" indent="0" algn="just">
              <a:lnSpc>
                <a:spcPts val="3200"/>
              </a:lnSpc>
              <a:buNone/>
            </a:pPr>
            <a:r>
              <a:rPr lang="zh-CN" altLang="en-US" sz="2400" dirty="0"/>
              <a:t>一般遵循“</a:t>
            </a:r>
            <a:r>
              <a:rPr lang="zh-CN" altLang="en-US" sz="2400" b="1" dirty="0"/>
              <a:t>由外向里</a:t>
            </a:r>
            <a:r>
              <a:rPr lang="zh-CN" altLang="en-US" sz="2400" dirty="0"/>
              <a:t>”的原则，即先确定系统的边界或范围，再考虑系统的内部，先画加工的输入和输出，再画加工的内部。即：</a:t>
            </a:r>
          </a:p>
          <a:p>
            <a:pPr marL="0" indent="0" algn="just">
              <a:lnSpc>
                <a:spcPts val="3200"/>
              </a:lnSpc>
              <a:buNone/>
            </a:pPr>
            <a:r>
              <a:rPr lang="en-US" altLang="zh-CN" sz="2400" dirty="0"/>
              <a:t>(1)</a:t>
            </a:r>
            <a:r>
              <a:rPr lang="zh-CN" altLang="en-US" sz="2400" dirty="0"/>
              <a:t>识别系统的输入和输出，画出顶层数据流图。</a:t>
            </a:r>
          </a:p>
          <a:p>
            <a:pPr marL="0" indent="0" algn="just">
              <a:lnSpc>
                <a:spcPts val="3200"/>
              </a:lnSpc>
              <a:buNone/>
            </a:pPr>
            <a:r>
              <a:rPr lang="en-US" altLang="zh-CN" sz="2400" dirty="0"/>
              <a:t>(2)</a:t>
            </a:r>
            <a:r>
              <a:rPr lang="zh-CN" altLang="en-US" sz="2400" dirty="0"/>
              <a:t>从输入端至输出端画数据流和加工，并同时加上文件，画出</a:t>
            </a:r>
            <a:r>
              <a:rPr lang="en-US" altLang="zh-CN" sz="2400" dirty="0"/>
              <a:t>1</a:t>
            </a:r>
            <a:r>
              <a:rPr lang="zh-CN" altLang="en-US" sz="2400" dirty="0"/>
              <a:t>层数据流图。</a:t>
            </a:r>
          </a:p>
          <a:p>
            <a:pPr marL="0" indent="0" algn="just">
              <a:lnSpc>
                <a:spcPts val="3200"/>
              </a:lnSpc>
              <a:buNone/>
            </a:pPr>
            <a:r>
              <a:rPr lang="en-US" altLang="zh-CN" sz="2400" dirty="0"/>
              <a:t>(3)</a:t>
            </a:r>
            <a:r>
              <a:rPr lang="zh-CN" altLang="en-US" sz="2400" dirty="0"/>
              <a:t>加工的分解“ 由外向里”进行分解，画出其它分层数据流图。</a:t>
            </a:r>
          </a:p>
          <a:p>
            <a:pPr marL="0" indent="0" algn="just">
              <a:lnSpc>
                <a:spcPts val="3200"/>
              </a:lnSpc>
              <a:buNone/>
            </a:pPr>
            <a:r>
              <a:rPr lang="en-US" altLang="zh-CN" sz="2400" dirty="0"/>
              <a:t>(4)</a:t>
            </a:r>
            <a:r>
              <a:rPr lang="zh-CN" altLang="en-US" sz="2400" dirty="0"/>
              <a:t>数据流的命名，名字要确切，能反映整体。</a:t>
            </a:r>
          </a:p>
          <a:p>
            <a:pPr marL="0" indent="0" algn="just">
              <a:lnSpc>
                <a:spcPts val="3200"/>
              </a:lnSpc>
              <a:buNone/>
            </a:pPr>
            <a:r>
              <a:rPr lang="en-US" altLang="zh-CN" sz="2400" dirty="0"/>
              <a:t>(5)</a:t>
            </a:r>
            <a:r>
              <a:rPr lang="zh-CN" altLang="en-US" sz="2400" dirty="0"/>
              <a:t>各种符号布置要合理，分布均匀，尽量避免交叉线。</a:t>
            </a:r>
          </a:p>
          <a:p>
            <a:pPr marL="0" indent="0" algn="just">
              <a:lnSpc>
                <a:spcPts val="3200"/>
              </a:lnSpc>
              <a:buNone/>
            </a:pPr>
            <a:endParaRPr lang="zh-CN" altLang="en-US" sz="2400" dirty="0"/>
          </a:p>
        </p:txBody>
      </p:sp>
      <p:sp>
        <p:nvSpPr>
          <p:cNvPr id="51203" name="矩形 1">
            <a:extLst>
              <a:ext uri="{FF2B5EF4-FFF2-40B4-BE49-F238E27FC236}">
                <a16:creationId xmlns:a16="http://schemas.microsoft.com/office/drawing/2014/main" id="{9FB76049-5F27-4921-AC19-9C281D609874}"/>
              </a:ext>
            </a:extLst>
          </p:cNvPr>
          <p:cNvSpPr>
            <a:spLocks noChangeArrowheads="1"/>
          </p:cNvSpPr>
          <p:nvPr/>
        </p:nvSpPr>
        <p:spPr bwMode="auto">
          <a:xfrm>
            <a:off x="5591175" y="32448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A9D4E207-B33A-0741-ABC0-E48053FDB2A4}"/>
              </a:ext>
            </a:extLst>
          </p:cNvPr>
          <p:cNvSpPr>
            <a:spLocks noGrp="1"/>
          </p:cNvSpPr>
          <p:nvPr>
            <p:ph type="title"/>
          </p:nvPr>
        </p:nvSpPr>
        <p:spPr/>
        <p:txBody>
          <a:bodyPr/>
          <a:lstStyle/>
          <a:p>
            <a:pPr eaLnBrk="1" hangingPunct="1"/>
            <a:r>
              <a:rPr lang="zh-CN" altLang="en-US">
                <a:latin typeface="宋体" panose="02010600030101010101" pitchFamily="2" charset="-122"/>
              </a:rPr>
              <a:t>如何画数据流图？</a:t>
            </a:r>
          </a:p>
        </p:txBody>
      </p:sp>
      <p:sp>
        <p:nvSpPr>
          <p:cNvPr id="25603" name="内容占位符 2">
            <a:extLst>
              <a:ext uri="{FF2B5EF4-FFF2-40B4-BE49-F238E27FC236}">
                <a16:creationId xmlns:a16="http://schemas.microsoft.com/office/drawing/2014/main" id="{5981622F-DD9E-8443-AD19-6497355E26AB}"/>
              </a:ext>
            </a:extLst>
          </p:cNvPr>
          <p:cNvSpPr>
            <a:spLocks noGrp="1"/>
          </p:cNvSpPr>
          <p:nvPr>
            <p:ph idx="1"/>
          </p:nvPr>
        </p:nvSpPr>
        <p:spPr>
          <a:xfrm>
            <a:off x="1919288" y="1557338"/>
            <a:ext cx="8229600" cy="4525962"/>
          </a:xfrm>
        </p:spPr>
        <p:txBody>
          <a:bodyPr/>
          <a:lstStyle/>
          <a:p>
            <a:pPr eaLnBrk="1" hangingPunct="1">
              <a:lnSpc>
                <a:spcPct val="100000"/>
              </a:lnSpc>
            </a:pPr>
            <a:r>
              <a:rPr lang="zh-CN" altLang="en-US" dirty="0">
                <a:latin typeface="宋体" panose="02010600030101010101" pitchFamily="2" charset="-122"/>
              </a:rPr>
              <a:t>举例：某企业销售管理系统的功能为：</a:t>
            </a:r>
          </a:p>
          <a:p>
            <a:pPr marL="914400" lvl="1" indent="-457200">
              <a:lnSpc>
                <a:spcPct val="100000"/>
              </a:lnSpc>
              <a:buFontTx/>
              <a:buAutoNum type="arabicPeriod"/>
            </a:pPr>
            <a:r>
              <a:rPr lang="zh-CN" altLang="en-US" dirty="0">
                <a:latin typeface="宋体" panose="02010600030101010101" pitchFamily="2" charset="-122"/>
              </a:rPr>
              <a:t>接受顾客的订单，检验订单，若库存有货，进行供货处理，即修改库存，给仓库开备货单，并且将订单留底；若库存量不足，将缺货订单登入缺货记录。</a:t>
            </a:r>
            <a:endParaRPr lang="en-US" altLang="zh-CN" dirty="0">
              <a:latin typeface="宋体" panose="02010600030101010101" pitchFamily="2" charset="-122"/>
            </a:endParaRPr>
          </a:p>
          <a:p>
            <a:pPr marL="914400" lvl="1" indent="-457200">
              <a:lnSpc>
                <a:spcPct val="100000"/>
              </a:lnSpc>
              <a:buFontTx/>
              <a:buAutoNum type="arabicPeriod"/>
            </a:pPr>
            <a:r>
              <a:rPr lang="zh-CN" altLang="en-US" dirty="0">
                <a:latin typeface="宋体" panose="02010600030101010101" pitchFamily="2" charset="-122"/>
              </a:rPr>
              <a:t>根据缺货记录进行缺货统计，将缺货通知单发给采购部门，以便采购。</a:t>
            </a:r>
            <a:endParaRPr lang="en-US" altLang="zh-CN" dirty="0">
              <a:latin typeface="宋体" panose="02010600030101010101" pitchFamily="2" charset="-122"/>
            </a:endParaRPr>
          </a:p>
          <a:p>
            <a:pPr marL="914400" lvl="1" indent="-457200">
              <a:lnSpc>
                <a:spcPct val="100000"/>
              </a:lnSpc>
              <a:buFontTx/>
              <a:buAutoNum type="arabicPeriod"/>
            </a:pPr>
            <a:r>
              <a:rPr lang="zh-CN" altLang="en-US" dirty="0">
                <a:latin typeface="宋体" panose="02010600030101010101" pitchFamily="2" charset="-122"/>
              </a:rPr>
              <a:t>根据采购部门发来的进货通知单处理进货，即修改库存，并从缺货记录中取出缺货订单进行供货处理。</a:t>
            </a:r>
            <a:endParaRPr lang="en-US" altLang="zh-CN" dirty="0">
              <a:latin typeface="宋体" panose="02010600030101010101" pitchFamily="2" charset="-122"/>
            </a:endParaRPr>
          </a:p>
          <a:p>
            <a:pPr marL="914400" lvl="1" indent="-457200">
              <a:lnSpc>
                <a:spcPct val="100000"/>
              </a:lnSpc>
              <a:buFontTx/>
              <a:buAutoNum type="arabicPeriod"/>
            </a:pPr>
            <a:r>
              <a:rPr lang="zh-CN" altLang="en-US" dirty="0">
                <a:latin typeface="宋体" panose="02010600030101010101" pitchFamily="2" charset="-122"/>
              </a:rPr>
              <a:t>根据留底的订单进行销售统计，打印统计表给经理。</a:t>
            </a:r>
          </a:p>
          <a:p>
            <a:pPr marL="914400" lvl="1" indent="-457200">
              <a:lnSpc>
                <a:spcPct val="100000"/>
              </a:lnSpc>
            </a:pPr>
            <a:endParaRPr lang="zh-CN" altLang="en-US" dirty="0">
              <a:latin typeface="宋体" panose="02010600030101010101" pitchFamily="2" charset="-122"/>
            </a:endParaRPr>
          </a:p>
        </p:txBody>
      </p:sp>
    </p:spTree>
    <p:extLst>
      <p:ext uri="{BB962C8B-B14F-4D97-AF65-F5344CB8AC3E}">
        <p14:creationId xmlns:p14="http://schemas.microsoft.com/office/powerpoint/2010/main" val="347052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1236E391-80B8-4D07-9BB8-05EADEDF2E40}"/>
              </a:ext>
            </a:extLst>
          </p:cNvPr>
          <p:cNvSpPr>
            <a:spLocks noGrp="1"/>
          </p:cNvSpPr>
          <p:nvPr>
            <p:ph type="title"/>
          </p:nvPr>
        </p:nvSpPr>
        <p:spPr/>
        <p:txBody>
          <a:bodyPr/>
          <a:lstStyle/>
          <a:p>
            <a:pPr eaLnBrk="1" hangingPunct="1"/>
            <a:r>
              <a:rPr lang="zh-CN" altLang="en-US"/>
              <a:t>作业</a:t>
            </a:r>
          </a:p>
        </p:txBody>
      </p:sp>
      <p:sp>
        <p:nvSpPr>
          <p:cNvPr id="11267" name="内容占位符 2">
            <a:extLst>
              <a:ext uri="{FF2B5EF4-FFF2-40B4-BE49-F238E27FC236}">
                <a16:creationId xmlns:a16="http://schemas.microsoft.com/office/drawing/2014/main" id="{E6BDA133-81AE-4912-A77E-FF4FB4AF00D2}"/>
              </a:ext>
            </a:extLst>
          </p:cNvPr>
          <p:cNvSpPr>
            <a:spLocks noGrp="1"/>
          </p:cNvSpPr>
          <p:nvPr>
            <p:ph idx="1"/>
          </p:nvPr>
        </p:nvSpPr>
        <p:spPr/>
        <p:txBody>
          <a:bodyPr/>
          <a:lstStyle/>
          <a:p>
            <a:pPr marL="514350" indent="-514350">
              <a:buFontTx/>
              <a:buAutoNum type="arabicPeriod"/>
            </a:pPr>
            <a:r>
              <a:rPr lang="zh-CN" altLang="en-US" b="1" dirty="0"/>
              <a:t>详细描述三个适于采用瀑布模型的软件项目</a:t>
            </a:r>
            <a:endParaRPr lang="en-US" altLang="zh-CN" b="1" dirty="0"/>
          </a:p>
          <a:p>
            <a:pPr marL="514350" indent="-514350">
              <a:buFontTx/>
              <a:buAutoNum type="arabicPeriod"/>
            </a:pPr>
            <a:r>
              <a:rPr lang="zh-CN" altLang="en-US" b="1" dirty="0"/>
              <a:t>详细描述三个适于采用原型模型的软件项目</a:t>
            </a:r>
            <a:endParaRPr lang="en-US" altLang="zh-CN" dirty="0"/>
          </a:p>
          <a:p>
            <a:pPr marL="514350" indent="-514350">
              <a:buFontTx/>
              <a:buAutoNum type="arabicPeriod"/>
            </a:pPr>
            <a:r>
              <a:rPr lang="zh-CN" altLang="en-US" b="1" dirty="0"/>
              <a:t>详细描述三个适于采用增量模型的软件项目</a:t>
            </a:r>
            <a:endParaRPr lang="en-US" altLang="zh-CN" dirty="0"/>
          </a:p>
          <a:p>
            <a:pPr marL="514350" indent="-514350">
              <a:buFontTx/>
              <a:buAutoNum type="arabicPeriod"/>
            </a:pPr>
            <a:r>
              <a:rPr lang="zh-CN" altLang="en-US" b="1" dirty="0"/>
              <a:t>详细描述三个适于采用构件模型的软件项目</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6">
            <a:extLst>
              <a:ext uri="{FF2B5EF4-FFF2-40B4-BE49-F238E27FC236}">
                <a16:creationId xmlns:a16="http://schemas.microsoft.com/office/drawing/2014/main" id="{F56E28E8-3F01-3A47-BDFC-4236D06DDB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09813" y="285751"/>
            <a:ext cx="7956550" cy="2428875"/>
          </a:xfrm>
          <a:effectLst>
            <a:outerShdw algn="ctr" rotWithShape="0">
              <a:schemeClr val="bg2">
                <a:alpha val="50000"/>
              </a:schemeClr>
            </a:outerShdw>
          </a:effectLst>
        </p:spPr>
      </p:pic>
      <p:pic>
        <p:nvPicPr>
          <p:cNvPr id="23559" name="Picture 7">
            <a:extLst>
              <a:ext uri="{FF2B5EF4-FFF2-40B4-BE49-F238E27FC236}">
                <a16:creationId xmlns:a16="http://schemas.microsoft.com/office/drawing/2014/main" id="{BFD6F5D1-CEC1-7043-9091-5D60F7821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1" y="3143251"/>
            <a:ext cx="8321675" cy="3286125"/>
          </a:xfrm>
          <a:prstGeom prst="rect">
            <a:avLst/>
          </a:prstGeom>
          <a:noFill/>
          <a:ln>
            <a:noFill/>
          </a:ln>
          <a:effectLst>
            <a:outerShdw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8939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fade">
                                      <p:cBhvr>
                                        <p:cTn id="7" dur="20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内容占位符 6" descr="图片1.png">
            <a:extLst>
              <a:ext uri="{FF2B5EF4-FFF2-40B4-BE49-F238E27FC236}">
                <a16:creationId xmlns:a16="http://schemas.microsoft.com/office/drawing/2014/main" id="{C9BC868F-7157-B948-B6FC-BF37C0A08B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1" y="642938"/>
            <a:ext cx="8715375" cy="4989512"/>
          </a:xfrm>
        </p:spPr>
      </p:pic>
    </p:spTree>
    <p:extLst>
      <p:ext uri="{BB962C8B-B14F-4D97-AF65-F5344CB8AC3E}">
        <p14:creationId xmlns:p14="http://schemas.microsoft.com/office/powerpoint/2010/main" val="1333366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2D4AC5A0-CB52-2649-B7CD-B9181F3F2D6D}"/>
              </a:ext>
            </a:extLst>
          </p:cNvPr>
          <p:cNvSpPr>
            <a:spLocks noGrp="1"/>
          </p:cNvSpPr>
          <p:nvPr>
            <p:ph type="title"/>
          </p:nvPr>
        </p:nvSpPr>
        <p:spPr/>
        <p:txBody>
          <a:bodyPr/>
          <a:lstStyle/>
          <a:p>
            <a:pPr eaLnBrk="1" hangingPunct="1">
              <a:defRPr/>
            </a:pPr>
            <a:endParaRPr lang="zh-CN" altLang="en-US">
              <a:latin typeface="+mn-ea"/>
              <a:ea typeface="+mn-ea"/>
            </a:endParaRPr>
          </a:p>
        </p:txBody>
      </p:sp>
      <p:pic>
        <p:nvPicPr>
          <p:cNvPr id="19459" name="Picture 6">
            <a:extLst>
              <a:ext uri="{FF2B5EF4-FFF2-40B4-BE49-F238E27FC236}">
                <a16:creationId xmlns:a16="http://schemas.microsoft.com/office/drawing/2014/main" id="{4E4E71FC-D2AB-FC48-B356-7A0228B17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85813"/>
            <a:ext cx="91440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758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E1371083-58BF-7047-8F78-540AC2B2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9" y="714375"/>
            <a:ext cx="8651875" cy="4643438"/>
          </a:xfrm>
          <a:prstGeom prst="rect">
            <a:avLst/>
          </a:prstGeom>
          <a:noFill/>
          <a:ln>
            <a:noFill/>
          </a:ln>
          <a:effectLst>
            <a:outerShdw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291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EBFCDE41-0C66-A647-84B7-61AB416AA850}"/>
              </a:ext>
            </a:extLst>
          </p:cNvPr>
          <p:cNvSpPr>
            <a:spLocks noGrp="1"/>
          </p:cNvSpPr>
          <p:nvPr>
            <p:ph type="title"/>
          </p:nvPr>
        </p:nvSpPr>
        <p:spPr/>
        <p:txBody>
          <a:bodyPr/>
          <a:lstStyle/>
          <a:p>
            <a:pPr eaLnBrk="1" hangingPunct="1"/>
            <a:r>
              <a:rPr lang="zh-CN" altLang="en-US">
                <a:latin typeface="宋体" panose="02010600030101010101" pitchFamily="2" charset="-122"/>
              </a:rPr>
              <a:t>数据流图注意事项</a:t>
            </a:r>
          </a:p>
        </p:txBody>
      </p:sp>
      <p:sp>
        <p:nvSpPr>
          <p:cNvPr id="30723" name="内容占位符 2">
            <a:extLst>
              <a:ext uri="{FF2B5EF4-FFF2-40B4-BE49-F238E27FC236}">
                <a16:creationId xmlns:a16="http://schemas.microsoft.com/office/drawing/2014/main" id="{3461B073-982D-BA49-BF5C-918E8D89320E}"/>
              </a:ext>
            </a:extLst>
          </p:cNvPr>
          <p:cNvSpPr>
            <a:spLocks noGrp="1"/>
          </p:cNvSpPr>
          <p:nvPr>
            <p:ph idx="1"/>
          </p:nvPr>
        </p:nvSpPr>
        <p:spPr>
          <a:xfrm>
            <a:off x="1992314" y="1484313"/>
            <a:ext cx="8459787" cy="4525962"/>
          </a:xfrm>
        </p:spPr>
        <p:txBody>
          <a:bodyPr/>
          <a:lstStyle/>
          <a:p>
            <a:pPr eaLnBrk="1" hangingPunct="1"/>
            <a:r>
              <a:rPr lang="zh-CN" altLang="en-US">
                <a:latin typeface="宋体" panose="02010600030101010101" pitchFamily="2" charset="-122"/>
              </a:rPr>
              <a:t>画图注意事项：</a:t>
            </a:r>
            <a:endParaRPr lang="en-US" altLang="zh-CN">
              <a:latin typeface="宋体" panose="02010600030101010101" pitchFamily="2" charset="-122"/>
            </a:endParaRPr>
          </a:p>
          <a:p>
            <a:pPr lvl="1" eaLnBrk="1" hangingPunct="1"/>
            <a:r>
              <a:rPr lang="zh-CN" altLang="en-US">
                <a:latin typeface="宋体" panose="02010600030101010101" pitchFamily="2" charset="-122"/>
              </a:rPr>
              <a:t>计算机系统本质上都是</a:t>
            </a:r>
            <a:r>
              <a:rPr lang="zh-CN" altLang="en-US">
                <a:solidFill>
                  <a:srgbClr val="FF0000"/>
                </a:solidFill>
                <a:latin typeface="宋体" panose="02010600030101010101" pitchFamily="2" charset="-122"/>
              </a:rPr>
              <a:t>把输入数据变换成输出数据</a:t>
            </a:r>
            <a:r>
              <a:rPr lang="zh-CN" altLang="en-US">
                <a:latin typeface="宋体" panose="02010600030101010101" pitchFamily="2" charset="-122"/>
              </a:rPr>
              <a:t>。</a:t>
            </a:r>
            <a:endParaRPr lang="en-US" altLang="zh-CN">
              <a:latin typeface="宋体" panose="02010600030101010101" pitchFamily="2" charset="-122"/>
            </a:endParaRPr>
          </a:p>
          <a:p>
            <a:pPr lvl="2" eaLnBrk="1" hangingPunct="1"/>
            <a:r>
              <a:rPr lang="zh-CN" altLang="en-US">
                <a:latin typeface="宋体" panose="02010600030101010101" pitchFamily="2" charset="-122"/>
              </a:rPr>
              <a:t>所以任何系统的基本模型都是由若干个数据源点</a:t>
            </a:r>
            <a:r>
              <a:rPr lang="en-US" altLang="zh-CN">
                <a:latin typeface="宋体" panose="02010600030101010101" pitchFamily="2" charset="-122"/>
              </a:rPr>
              <a:t>/</a:t>
            </a:r>
            <a:r>
              <a:rPr lang="zh-CN" altLang="en-US">
                <a:latin typeface="宋体" panose="02010600030101010101" pitchFamily="2" charset="-122"/>
              </a:rPr>
              <a:t>终点以及一个处理组成，这个处理就代表了系统对数据加工变换的基本功能</a:t>
            </a:r>
            <a:endParaRPr lang="en-US" altLang="zh-CN">
              <a:latin typeface="宋体" panose="02010600030101010101" pitchFamily="2" charset="-122"/>
            </a:endParaRPr>
          </a:p>
          <a:p>
            <a:pPr lvl="1" eaLnBrk="1" hangingPunct="1"/>
            <a:r>
              <a:rPr lang="zh-CN" altLang="en-US" sz="2600">
                <a:latin typeface="宋体" panose="02010600030101010101" pitchFamily="2" charset="-122"/>
              </a:rPr>
              <a:t>每个加工至少有一个</a:t>
            </a:r>
            <a:r>
              <a:rPr lang="zh-CN" altLang="en-US" sz="2600">
                <a:solidFill>
                  <a:srgbClr val="FF0000"/>
                </a:solidFill>
                <a:latin typeface="宋体" panose="02010600030101010101" pitchFamily="2" charset="-122"/>
              </a:rPr>
              <a:t>输入数据流和一个输出数据流</a:t>
            </a:r>
            <a:r>
              <a:rPr lang="zh-CN" altLang="en-US" sz="2600">
                <a:latin typeface="宋体" panose="02010600030101010101" pitchFamily="2" charset="-122"/>
              </a:rPr>
              <a:t>。</a:t>
            </a:r>
            <a:endParaRPr lang="en-US" altLang="zh-CN">
              <a:latin typeface="宋体" panose="02010600030101010101" pitchFamily="2" charset="-122"/>
            </a:endParaRPr>
          </a:p>
          <a:p>
            <a:pPr lvl="1" eaLnBrk="1" hangingPunct="1"/>
            <a:endParaRPr lang="zh-CN" altLang="en-US">
              <a:latin typeface="宋体" panose="02010600030101010101" pitchFamily="2" charset="-122"/>
            </a:endParaRPr>
          </a:p>
        </p:txBody>
      </p:sp>
    </p:spTree>
    <p:extLst>
      <p:ext uri="{BB962C8B-B14F-4D97-AF65-F5344CB8AC3E}">
        <p14:creationId xmlns:p14="http://schemas.microsoft.com/office/powerpoint/2010/main" val="3519687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7" dur="500"/>
                                        <p:tgtEl>
                                          <p:spTgt spid="30723">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linds(horizontal)">
                                      <p:cBhvr>
                                        <p:cTn id="10" dur="500"/>
                                        <p:tgtEl>
                                          <p:spTgt spid="307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blinds(horizontal)">
                                      <p:cBhvr>
                                        <p:cTn id="15" dur="500"/>
                                        <p:tgtEl>
                                          <p:spTgt spid="30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746CC-29E3-4247-AF9B-73E1F4B93E83}"/>
              </a:ext>
            </a:extLst>
          </p:cNvPr>
          <p:cNvSpPr>
            <a:spLocks noGrp="1"/>
          </p:cNvSpPr>
          <p:nvPr>
            <p:ph type="title"/>
          </p:nvPr>
        </p:nvSpPr>
        <p:spPr/>
        <p:txBody>
          <a:bodyPr/>
          <a:lstStyle/>
          <a:p>
            <a:pPr eaLnBrk="1" hangingPunct="1"/>
            <a:r>
              <a:rPr lang="zh-CN" altLang="en-US">
                <a:latin typeface="宋体" panose="02010600030101010101" pitchFamily="2" charset="-122"/>
              </a:rPr>
              <a:t>数据流图注意事项</a:t>
            </a:r>
            <a:endParaRPr lang="zh-CN" altLang="en-US"/>
          </a:p>
        </p:txBody>
      </p:sp>
      <p:sp>
        <p:nvSpPr>
          <p:cNvPr id="3" name="内容占位符 2">
            <a:extLst>
              <a:ext uri="{FF2B5EF4-FFF2-40B4-BE49-F238E27FC236}">
                <a16:creationId xmlns:a16="http://schemas.microsoft.com/office/drawing/2014/main" id="{126D38E8-B551-DF4E-9996-786E49914D11}"/>
              </a:ext>
            </a:extLst>
          </p:cNvPr>
          <p:cNvSpPr>
            <a:spLocks noGrp="1"/>
          </p:cNvSpPr>
          <p:nvPr>
            <p:ph idx="1"/>
          </p:nvPr>
        </p:nvSpPr>
        <p:spPr/>
        <p:txBody>
          <a:bodyPr/>
          <a:lstStyle/>
          <a:p>
            <a:pPr lvl="1" eaLnBrk="1" hangingPunct="1"/>
            <a:r>
              <a:rPr lang="zh-CN" altLang="en-US">
                <a:latin typeface="宋体" panose="02010600030101010101" pitchFamily="2" charset="-122"/>
              </a:rPr>
              <a:t>为便于引用和追踪，为处理和数据存储都加上</a:t>
            </a:r>
            <a:r>
              <a:rPr lang="zh-CN" altLang="en-US">
                <a:solidFill>
                  <a:srgbClr val="FF0000"/>
                </a:solidFill>
                <a:latin typeface="宋体" panose="02010600030101010101" pitchFamily="2" charset="-122"/>
              </a:rPr>
              <a:t>编号</a:t>
            </a:r>
            <a:endParaRPr lang="en-US" altLang="zh-CN">
              <a:solidFill>
                <a:srgbClr val="FF0000"/>
              </a:solidFill>
              <a:latin typeface="宋体" panose="02010600030101010101" pitchFamily="2" charset="-122"/>
            </a:endParaRPr>
          </a:p>
          <a:p>
            <a:pPr lvl="1" eaLnBrk="1" hangingPunct="1"/>
            <a:r>
              <a:rPr lang="zh-CN" altLang="en-US">
                <a:latin typeface="宋体" panose="02010600030101010101" pitchFamily="2" charset="-122"/>
              </a:rPr>
              <a:t>当进一步分解将涉及如何具体地实现一个功能时就不应该在分解了</a:t>
            </a:r>
            <a:endParaRPr lang="en-US" altLang="zh-CN">
              <a:latin typeface="宋体" panose="02010600030101010101" pitchFamily="2" charset="-122"/>
            </a:endParaRPr>
          </a:p>
          <a:p>
            <a:pPr lvl="1" eaLnBrk="1" hangingPunct="1"/>
            <a:r>
              <a:rPr lang="zh-CN" altLang="en-US">
                <a:latin typeface="宋体" panose="02010600030101010101" pitchFamily="2" charset="-122"/>
              </a:rPr>
              <a:t>分解前和分解后的输入输出数据必须相同</a:t>
            </a:r>
            <a:endParaRPr lang="en-US" altLang="zh-CN">
              <a:latin typeface="宋体" panose="02010600030101010101" pitchFamily="2" charset="-122"/>
            </a:endParaRPr>
          </a:p>
          <a:p>
            <a:pPr eaLnBrk="1" hangingPunct="1"/>
            <a:endParaRPr lang="zh-CN" altLang="en-US"/>
          </a:p>
        </p:txBody>
      </p:sp>
    </p:spTree>
    <p:extLst>
      <p:ext uri="{BB962C8B-B14F-4D97-AF65-F5344CB8AC3E}">
        <p14:creationId xmlns:p14="http://schemas.microsoft.com/office/powerpoint/2010/main" val="550225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E3AB0828-4B44-504C-8EEB-86F1FE7DAEF8}"/>
              </a:ext>
            </a:extLst>
          </p:cNvPr>
          <p:cNvSpPr>
            <a:spLocks noGrp="1"/>
          </p:cNvSpPr>
          <p:nvPr>
            <p:ph type="title"/>
          </p:nvPr>
        </p:nvSpPr>
        <p:spPr/>
        <p:txBody>
          <a:bodyPr/>
          <a:lstStyle/>
          <a:p>
            <a:pPr eaLnBrk="1" hangingPunct="1"/>
            <a:r>
              <a:rPr lang="zh-CN" altLang="en-US">
                <a:latin typeface="宋体" panose="02010600030101010101" pitchFamily="2" charset="-122"/>
              </a:rPr>
              <a:t>数据流图的用途</a:t>
            </a:r>
          </a:p>
        </p:txBody>
      </p:sp>
      <p:sp>
        <p:nvSpPr>
          <p:cNvPr id="32771" name="内容占位符 2">
            <a:extLst>
              <a:ext uri="{FF2B5EF4-FFF2-40B4-BE49-F238E27FC236}">
                <a16:creationId xmlns:a16="http://schemas.microsoft.com/office/drawing/2014/main" id="{3FD82A31-2BE2-294D-A07F-95B31E1264C1}"/>
              </a:ext>
            </a:extLst>
          </p:cNvPr>
          <p:cNvSpPr>
            <a:spLocks noGrp="1"/>
          </p:cNvSpPr>
          <p:nvPr>
            <p:ph idx="1"/>
          </p:nvPr>
        </p:nvSpPr>
        <p:spPr/>
        <p:txBody>
          <a:bodyPr/>
          <a:lstStyle/>
          <a:p>
            <a:pPr eaLnBrk="1" hangingPunct="1"/>
            <a:r>
              <a:rPr lang="zh-CN" altLang="en-US">
                <a:latin typeface="宋体" panose="02010600030101010101" pitchFamily="2" charset="-122"/>
              </a:rPr>
              <a:t>利用它作为交流信息的工具</a:t>
            </a:r>
            <a:endParaRPr lang="en-US" altLang="zh-CN">
              <a:latin typeface="宋体" panose="02010600030101010101" pitchFamily="2" charset="-122"/>
            </a:endParaRPr>
          </a:p>
          <a:p>
            <a:pPr lvl="1" eaLnBrk="1" hangingPunct="1"/>
            <a:r>
              <a:rPr lang="zh-CN" altLang="en-US">
                <a:latin typeface="宋体" panose="02010600030101010101" pitchFamily="2" charset="-122"/>
              </a:rPr>
              <a:t>每章数据流图中包含的处理多于</a:t>
            </a:r>
            <a:r>
              <a:rPr lang="en-US" altLang="zh-CN">
                <a:latin typeface="宋体" panose="02010600030101010101" pitchFamily="2" charset="-122"/>
              </a:rPr>
              <a:t>5-9</a:t>
            </a:r>
            <a:r>
              <a:rPr lang="zh-CN" altLang="en-US">
                <a:latin typeface="宋体" panose="02010600030101010101" pitchFamily="2" charset="-122"/>
              </a:rPr>
              <a:t>个，人们就难以领会它的含义了，所以要分层</a:t>
            </a:r>
          </a:p>
          <a:p>
            <a:pPr eaLnBrk="1" hangingPunct="1"/>
            <a:r>
              <a:rPr lang="zh-CN" altLang="en-US">
                <a:latin typeface="宋体" panose="02010600030101010101" pitchFamily="2" charset="-122"/>
              </a:rPr>
              <a:t>分析和设计的工具</a:t>
            </a:r>
            <a:endParaRPr lang="en-US" altLang="zh-CN">
              <a:latin typeface="宋体" panose="02010600030101010101" pitchFamily="2" charset="-122"/>
            </a:endParaRPr>
          </a:p>
          <a:p>
            <a:pPr lvl="1" eaLnBrk="1" hangingPunct="1"/>
            <a:r>
              <a:rPr lang="zh-CN" altLang="en-US">
                <a:latin typeface="宋体" panose="02010600030101010101" pitchFamily="2" charset="-122"/>
              </a:rPr>
              <a:t>数据流图描述一个系统时，系统的功能和实现每个功能的具体方案是混在一起的</a:t>
            </a:r>
            <a:endParaRPr lang="en-US" altLang="zh-CN">
              <a:latin typeface="宋体" panose="02010600030101010101" pitchFamily="2" charset="-122"/>
            </a:endParaRPr>
          </a:p>
          <a:p>
            <a:pPr lvl="1" eaLnBrk="1" hangingPunct="1"/>
            <a:r>
              <a:rPr lang="zh-CN" altLang="en-US">
                <a:latin typeface="宋体" panose="02010600030101010101" pitchFamily="2" charset="-122"/>
              </a:rPr>
              <a:t>数据流图着重描述系统所完成的功能而不是系统的物理实现方案</a:t>
            </a:r>
            <a:endParaRPr lang="en-US" altLang="zh-CN">
              <a:latin typeface="宋体" panose="02010600030101010101" pitchFamily="2" charset="-122"/>
            </a:endParaRPr>
          </a:p>
          <a:p>
            <a:pPr lvl="1" eaLnBrk="1" hangingPunct="1"/>
            <a:endParaRPr lang="zh-CN" altLang="en-US">
              <a:latin typeface="宋体" panose="02010600030101010101" pitchFamily="2" charset="-122"/>
            </a:endParaRPr>
          </a:p>
        </p:txBody>
      </p:sp>
    </p:spTree>
    <p:extLst>
      <p:ext uri="{BB962C8B-B14F-4D97-AF65-F5344CB8AC3E}">
        <p14:creationId xmlns:p14="http://schemas.microsoft.com/office/powerpoint/2010/main" val="4204858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228AD1-2A0D-F943-B194-E557905C7DF9}"/>
              </a:ext>
            </a:extLst>
          </p:cNvPr>
          <p:cNvSpPr>
            <a:spLocks noGrp="1"/>
          </p:cNvSpPr>
          <p:nvPr>
            <p:ph idx="1"/>
          </p:nvPr>
        </p:nvSpPr>
        <p:spPr>
          <a:xfrm>
            <a:off x="681038" y="352425"/>
            <a:ext cx="10515600" cy="4351338"/>
          </a:xfrm>
        </p:spPr>
        <p:txBody>
          <a:bodyPr/>
          <a:lstStyle/>
          <a:p>
            <a:pPr marL="0" indent="0">
              <a:buNone/>
              <a:defRPr/>
            </a:pPr>
            <a:r>
              <a:rPr lang="en-US" altLang="zh-CN" sz="2400" dirty="0"/>
              <a:t>3.</a:t>
            </a:r>
            <a:r>
              <a:rPr lang="zh-CN" altLang="en-US" sz="2400" dirty="0"/>
              <a:t> 请画出数据流图</a:t>
            </a:r>
            <a:r>
              <a:rPr lang="en-US" altLang="zh-CN" sz="2400" dirty="0"/>
              <a:t>(DFD)</a:t>
            </a:r>
            <a:r>
              <a:rPr lang="zh-CN" altLang="en-US" sz="2400" dirty="0"/>
              <a:t>的</a:t>
            </a:r>
            <a:r>
              <a:rPr lang="en-US" altLang="zh-CN" sz="2400" dirty="0"/>
              <a:t>0</a:t>
            </a:r>
            <a:r>
              <a:rPr lang="zh-CN" altLang="en-US" sz="2400" dirty="0"/>
              <a:t>层和</a:t>
            </a:r>
            <a:r>
              <a:rPr lang="en-US" altLang="zh-CN" sz="2400" dirty="0"/>
              <a:t>1</a:t>
            </a:r>
            <a:r>
              <a:rPr lang="zh-CN" altLang="en-US" sz="2400" dirty="0"/>
              <a:t>层</a:t>
            </a:r>
            <a:r>
              <a:rPr lang="en-US" altLang="zh-CN" sz="2400" dirty="0"/>
              <a:t>:</a:t>
            </a:r>
          </a:p>
          <a:p>
            <a:pPr lvl="1">
              <a:buFont typeface="Wingdings" pitchFamily="2" charset="2"/>
              <a:buChar char="l"/>
              <a:defRPr/>
            </a:pPr>
            <a:r>
              <a:rPr lang="zh-CN" altLang="en-US" b="1" dirty="0"/>
              <a:t>银行计算机储蓄系统</a:t>
            </a:r>
            <a:r>
              <a:rPr lang="zh-CN" altLang="en-US" dirty="0"/>
              <a:t>由</a:t>
            </a:r>
            <a:r>
              <a:rPr lang="zh-CN" altLang="en-US" b="1" dirty="0"/>
              <a:t>操作员</a:t>
            </a:r>
            <a:r>
              <a:rPr lang="zh-CN" altLang="en-US" dirty="0"/>
              <a:t>将用户填写的存款单或取款单输入系统（称为事物输入），系统分析事物的种类并做出响应。如果是取款，系统计算利息并且打印出利息清单；如果是存款，系统记录存款人的姓名、地址、存款类型、存款日期、利率等信息，并打印出存款单给</a:t>
            </a:r>
            <a:r>
              <a:rPr lang="zh-CN" altLang="en-US" b="1" dirty="0"/>
              <a:t>储户</a:t>
            </a:r>
            <a:r>
              <a:rPr lang="zh-CN" altLang="en-US" dirty="0"/>
              <a:t>。</a:t>
            </a:r>
          </a:p>
          <a:p>
            <a:pPr>
              <a:defRPr/>
            </a:pPr>
            <a:endParaRPr kumimoji="1" lang="zh-CN" altLang="en-US" dirty="0"/>
          </a:p>
        </p:txBody>
      </p:sp>
      <p:pic>
        <p:nvPicPr>
          <p:cNvPr id="4" name="图片 1">
            <a:extLst>
              <a:ext uri="{FF2B5EF4-FFF2-40B4-BE49-F238E27FC236}">
                <a16:creationId xmlns:a16="http://schemas.microsoft.com/office/drawing/2014/main" id="{C50531FE-D6BE-4445-A4E2-E5C809C0ADB8}"/>
              </a:ext>
            </a:extLst>
          </p:cNvPr>
          <p:cNvPicPr>
            <a:picLocks noChangeAspect="1"/>
          </p:cNvPicPr>
          <p:nvPr/>
        </p:nvPicPr>
        <p:blipFill>
          <a:blip r:embed="rId3">
            <a:extLst>
              <a:ext uri="{28A0092B-C50C-407E-A947-70E740481C1C}">
                <a14:useLocalDpi xmlns:a14="http://schemas.microsoft.com/office/drawing/2010/main" val="0"/>
              </a:ext>
            </a:extLst>
          </a:blip>
          <a:srcRect b="31799"/>
          <a:stretch>
            <a:fillRect/>
          </a:stretch>
        </p:blipFill>
        <p:spPr bwMode="auto">
          <a:xfrm>
            <a:off x="1383507" y="2197100"/>
            <a:ext cx="9110662"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a:extLst>
              <a:ext uri="{FF2B5EF4-FFF2-40B4-BE49-F238E27FC236}">
                <a16:creationId xmlns:a16="http://schemas.microsoft.com/office/drawing/2014/main" id="{8446779B-EBFD-4F50-9762-4D999BC7814E}"/>
              </a:ext>
            </a:extLst>
          </p:cNvPr>
          <p:cNvGrpSpPr>
            <a:grpSpLocks/>
          </p:cNvGrpSpPr>
          <p:nvPr/>
        </p:nvGrpSpPr>
        <p:grpSpPr bwMode="auto">
          <a:xfrm>
            <a:off x="1847850" y="4173539"/>
            <a:ext cx="4032250" cy="935037"/>
            <a:chOff x="158" y="2614"/>
            <a:chExt cx="2540" cy="589"/>
          </a:xfrm>
        </p:grpSpPr>
        <p:sp>
          <p:nvSpPr>
            <p:cNvPr id="24581" name="Text Box 10">
              <a:extLst>
                <a:ext uri="{FF2B5EF4-FFF2-40B4-BE49-F238E27FC236}">
                  <a16:creationId xmlns:a16="http://schemas.microsoft.com/office/drawing/2014/main" id="{9526882D-31FC-49A9-A764-97DB721A537E}"/>
                </a:ext>
              </a:extLst>
            </p:cNvPr>
            <p:cNvSpPr txBox="1">
              <a:spLocks noChangeArrowheads="1"/>
            </p:cNvSpPr>
            <p:nvPr/>
          </p:nvSpPr>
          <p:spPr bwMode="auto">
            <a:xfrm>
              <a:off x="158" y="2614"/>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3000">
                <a:solidFill>
                  <a:schemeClr val="bg1"/>
                </a:solidFill>
                <a:latin typeface="黑体" panose="02010609060101010101" pitchFamily="49" charset="-122"/>
                <a:ea typeface="黑体" panose="02010609060101010101" pitchFamily="49" charset="-122"/>
              </a:endParaRPr>
            </a:p>
          </p:txBody>
        </p:sp>
        <p:sp>
          <p:nvSpPr>
            <p:cNvPr id="24582" name="Text Box 11">
              <a:extLst>
                <a:ext uri="{FF2B5EF4-FFF2-40B4-BE49-F238E27FC236}">
                  <a16:creationId xmlns:a16="http://schemas.microsoft.com/office/drawing/2014/main" id="{12398BB3-353C-4B46-98BC-C44F2B1B98AB}"/>
                </a:ext>
              </a:extLst>
            </p:cNvPr>
            <p:cNvSpPr txBox="1">
              <a:spLocks noChangeArrowheads="1"/>
            </p:cNvSpPr>
            <p:nvPr/>
          </p:nvSpPr>
          <p:spPr bwMode="auto">
            <a:xfrm>
              <a:off x="657" y="2915"/>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2400" b="1">
                <a:solidFill>
                  <a:schemeClr val="bg1"/>
                </a:solidFill>
                <a:latin typeface="黑体" panose="02010609060101010101" pitchFamily="49" charset="-122"/>
                <a:ea typeface="黑体" panose="02010609060101010101" pitchFamily="49" charset="-122"/>
              </a:endParaRPr>
            </a:p>
          </p:txBody>
        </p:sp>
      </p:grpSp>
      <p:sp>
        <p:nvSpPr>
          <p:cNvPr id="24579" name="标题 7">
            <a:extLst>
              <a:ext uri="{FF2B5EF4-FFF2-40B4-BE49-F238E27FC236}">
                <a16:creationId xmlns:a16="http://schemas.microsoft.com/office/drawing/2014/main" id="{882D5C40-C75B-4934-9100-D44837CADE55}"/>
              </a:ext>
            </a:extLst>
          </p:cNvPr>
          <p:cNvSpPr>
            <a:spLocks noGrp="1"/>
          </p:cNvSpPr>
          <p:nvPr>
            <p:ph type="ctrTitle"/>
          </p:nvPr>
        </p:nvSpPr>
        <p:spPr/>
        <p:txBody>
          <a:bodyPr/>
          <a:lstStyle/>
          <a:p>
            <a:pPr eaLnBrk="1" hangingPunct="1"/>
            <a:r>
              <a:rPr lang="zh-CN" altLang="en-US"/>
              <a:t>第</a:t>
            </a:r>
            <a:r>
              <a:rPr lang="en-US" altLang="zh-CN"/>
              <a:t>6</a:t>
            </a:r>
            <a:r>
              <a:rPr lang="zh-CN" altLang="en-US"/>
              <a:t>章 需求建模</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26BB379E-1AE8-4EC3-83EB-344CCE98E8CE}"/>
              </a:ext>
            </a:extLst>
          </p:cNvPr>
          <p:cNvSpPr>
            <a:spLocks noGrp="1"/>
          </p:cNvSpPr>
          <p:nvPr>
            <p:ph type="title"/>
          </p:nvPr>
        </p:nvSpPr>
        <p:spPr>
          <a:xfrm>
            <a:off x="1981200" y="-100013"/>
            <a:ext cx="8229600" cy="1143001"/>
          </a:xfrm>
        </p:spPr>
        <p:txBody>
          <a:bodyPr/>
          <a:lstStyle/>
          <a:p>
            <a:r>
              <a:rPr lang="zh-CN" altLang="en-US" dirty="0"/>
              <a:t>作业</a:t>
            </a:r>
          </a:p>
        </p:txBody>
      </p:sp>
      <p:sp>
        <p:nvSpPr>
          <p:cNvPr id="25603" name="内容占位符 2">
            <a:extLst>
              <a:ext uri="{FF2B5EF4-FFF2-40B4-BE49-F238E27FC236}">
                <a16:creationId xmlns:a16="http://schemas.microsoft.com/office/drawing/2014/main" id="{2A34D9EE-ED9B-4C90-93A1-838E8D3993C1}"/>
              </a:ext>
            </a:extLst>
          </p:cNvPr>
          <p:cNvSpPr>
            <a:spLocks noGrp="1"/>
          </p:cNvSpPr>
          <p:nvPr>
            <p:ph idx="1"/>
          </p:nvPr>
        </p:nvSpPr>
        <p:spPr>
          <a:xfrm>
            <a:off x="1143000" y="1042988"/>
            <a:ext cx="9575800" cy="5726111"/>
          </a:xfrm>
        </p:spPr>
        <p:txBody>
          <a:bodyPr>
            <a:normAutofit/>
          </a:bodyPr>
          <a:lstStyle/>
          <a:p>
            <a:r>
              <a:rPr lang="zh-CN" altLang="en-US" dirty="0"/>
              <a:t>某厂对部分职工重新分配工作的政策是：年龄有</a:t>
            </a:r>
            <a:r>
              <a:rPr lang="en-US" altLang="zh-CN" dirty="0"/>
              <a:t>20</a:t>
            </a:r>
            <a:r>
              <a:rPr lang="zh-CN" altLang="en-US" dirty="0"/>
              <a:t>岁以下者，初中文化程度脱产学习，高中文化程度当电工；年龄有</a:t>
            </a:r>
            <a:r>
              <a:rPr lang="en-US" altLang="zh-CN" dirty="0"/>
              <a:t>20</a:t>
            </a:r>
            <a:r>
              <a:rPr lang="zh-CN" altLang="en-US" dirty="0"/>
              <a:t>岁至</a:t>
            </a:r>
            <a:r>
              <a:rPr lang="en-US" altLang="zh-CN" dirty="0"/>
              <a:t>40</a:t>
            </a:r>
            <a:r>
              <a:rPr lang="zh-CN" altLang="en-US" dirty="0"/>
              <a:t>岁之间者，中学文化程度男性当钳工，女性当车工，大学文化程度者当技术员；年龄有</a:t>
            </a:r>
            <a:r>
              <a:rPr lang="en-US" altLang="zh-CN" dirty="0"/>
              <a:t>40</a:t>
            </a:r>
            <a:r>
              <a:rPr lang="zh-CN" altLang="en-US" dirty="0"/>
              <a:t>岁以上者，中学文化程度当材料员，大学文化程度当技术员。</a:t>
            </a:r>
            <a:endParaRPr lang="en-US" altLang="zh-CN" dirty="0"/>
          </a:p>
          <a:p>
            <a:r>
              <a:rPr lang="zh-CN" altLang="en-US" dirty="0"/>
              <a:t>请用结构化英语、判定表和判定树分别描述上述问题的加工逻辑。</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4">
            <a:extLst>
              <a:ext uri="{FF2B5EF4-FFF2-40B4-BE49-F238E27FC236}">
                <a16:creationId xmlns:a16="http://schemas.microsoft.com/office/drawing/2014/main" id="{956292E3-959D-4B50-810D-DD5C4B5F7A68}"/>
              </a:ext>
            </a:extLst>
          </p:cNvPr>
          <p:cNvSpPr txBox="1">
            <a:spLocks noChangeArrowheads="1"/>
          </p:cNvSpPr>
          <p:nvPr/>
        </p:nvSpPr>
        <p:spPr>
          <a:xfrm>
            <a:off x="1891717" y="232694"/>
            <a:ext cx="822960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dirty="0"/>
              <a:t>瀑布模型</a:t>
            </a:r>
          </a:p>
        </p:txBody>
      </p:sp>
      <p:sp>
        <p:nvSpPr>
          <p:cNvPr id="3" name="内容占位符 2">
            <a:extLst>
              <a:ext uri="{FF2B5EF4-FFF2-40B4-BE49-F238E27FC236}">
                <a16:creationId xmlns:a16="http://schemas.microsoft.com/office/drawing/2014/main" id="{A336A6DA-99AC-4F87-984B-45C2712F1965}"/>
              </a:ext>
            </a:extLst>
          </p:cNvPr>
          <p:cNvSpPr txBox="1">
            <a:spLocks noChangeArrowheads="1"/>
          </p:cNvSpPr>
          <p:nvPr/>
        </p:nvSpPr>
        <p:spPr>
          <a:xfrm>
            <a:off x="1891717" y="1558256"/>
            <a:ext cx="82296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zh-CN" altLang="en-US" dirty="0">
                <a:latin typeface="宋体" panose="02010600030101010101" pitchFamily="2" charset="-122"/>
              </a:rPr>
              <a:t>也称为</a:t>
            </a:r>
            <a:r>
              <a:rPr kumimoji="1" lang="zh-CN" altLang="en-US" dirty="0">
                <a:solidFill>
                  <a:srgbClr val="FF0000"/>
                </a:solidFill>
                <a:latin typeface="宋体" panose="02010600030101010101" pitchFamily="2" charset="-122"/>
              </a:rPr>
              <a:t>线性模型</a:t>
            </a:r>
            <a:r>
              <a:rPr kumimoji="1" lang="zh-CN" altLang="en-US" dirty="0">
                <a:latin typeface="宋体" panose="02010600030101010101" pitchFamily="2" charset="-122"/>
              </a:rPr>
              <a:t>或</a:t>
            </a:r>
            <a:r>
              <a:rPr kumimoji="1" lang="zh-CN" altLang="en-US" dirty="0">
                <a:solidFill>
                  <a:srgbClr val="FF0000"/>
                </a:solidFill>
                <a:latin typeface="宋体" panose="02010600030101010101" pitchFamily="2" charset="-122"/>
              </a:rPr>
              <a:t>传统生存周期，</a:t>
            </a:r>
            <a:r>
              <a:rPr kumimoji="1" lang="en-US" altLang="zh-CN" dirty="0">
                <a:solidFill>
                  <a:srgbClr val="FF0000"/>
                </a:solidFill>
                <a:latin typeface="宋体" panose="02010600030101010101" pitchFamily="2" charset="-122"/>
              </a:rPr>
              <a:t>V</a:t>
            </a:r>
            <a:r>
              <a:rPr kumimoji="1" lang="zh-CN" altLang="en-US" dirty="0">
                <a:solidFill>
                  <a:srgbClr val="FF0000"/>
                </a:solidFill>
                <a:latin typeface="宋体" panose="02010600030101010101" pitchFamily="2" charset="-122"/>
              </a:rPr>
              <a:t>模型</a:t>
            </a:r>
            <a:endParaRPr lang="en-US" altLang="zh-CN" dirty="0">
              <a:solidFill>
                <a:srgbClr val="FF0000"/>
              </a:solidFill>
              <a:latin typeface="宋体" panose="02010600030101010101" pitchFamily="2" charset="-122"/>
            </a:endParaRPr>
          </a:p>
        </p:txBody>
      </p:sp>
      <p:pic>
        <p:nvPicPr>
          <p:cNvPr id="4" name="Picture 5">
            <a:extLst>
              <a:ext uri="{FF2B5EF4-FFF2-40B4-BE49-F238E27FC236}">
                <a16:creationId xmlns:a16="http://schemas.microsoft.com/office/drawing/2014/main" id="{CDF61DF6-A14C-47CE-9FF5-C189F6805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3880" y="3910931"/>
            <a:ext cx="4105275" cy="2582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1">
            <a:extLst>
              <a:ext uri="{FF2B5EF4-FFF2-40B4-BE49-F238E27FC236}">
                <a16:creationId xmlns:a16="http://schemas.microsoft.com/office/drawing/2014/main" id="{FE439779-9379-4E2B-BDF6-DD4FBD1123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67" y="2450431"/>
            <a:ext cx="70231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030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3">
            <a:extLst>
              <a:ext uri="{FF2B5EF4-FFF2-40B4-BE49-F238E27FC236}">
                <a16:creationId xmlns:a16="http://schemas.microsoft.com/office/drawing/2014/main" id="{5701736F-D80D-4F86-A0F5-5743F67473B9}"/>
              </a:ext>
            </a:extLst>
          </p:cNvPr>
          <p:cNvSpPr>
            <a:spLocks noGrp="1"/>
          </p:cNvSpPr>
          <p:nvPr>
            <p:ph type="title"/>
          </p:nvPr>
        </p:nvSpPr>
        <p:spPr/>
        <p:txBody>
          <a:bodyPr/>
          <a:lstStyle/>
          <a:p>
            <a:pPr eaLnBrk="1" hangingPunct="1"/>
            <a:r>
              <a:rPr lang="zh-CN" altLang="en-US" dirty="0"/>
              <a:t>用于写加工逻辑说明的工具</a:t>
            </a:r>
          </a:p>
        </p:txBody>
      </p:sp>
      <p:sp>
        <p:nvSpPr>
          <p:cNvPr id="118787" name="Rectangle 3">
            <a:extLst>
              <a:ext uri="{FF2B5EF4-FFF2-40B4-BE49-F238E27FC236}">
                <a16:creationId xmlns:a16="http://schemas.microsoft.com/office/drawing/2014/main" id="{BCE07BBA-92BD-42FE-B4B8-361AC1636177}"/>
              </a:ext>
            </a:extLst>
          </p:cNvPr>
          <p:cNvSpPr>
            <a:spLocks noGrp="1" noChangeArrowheads="1"/>
          </p:cNvSpPr>
          <p:nvPr>
            <p:ph idx="1"/>
          </p:nvPr>
        </p:nvSpPr>
        <p:spPr/>
        <p:txBody>
          <a:bodyPr/>
          <a:lstStyle/>
          <a:p>
            <a:pPr eaLnBrk="1" hangingPunct="1">
              <a:buClr>
                <a:srgbClr val="0066FF"/>
              </a:buClr>
              <a:buSzPct val="80000"/>
            </a:pPr>
            <a:r>
              <a:rPr lang="en-US" altLang="zh-CN" b="1" dirty="0">
                <a:solidFill>
                  <a:srgbClr val="FF6600"/>
                </a:solidFill>
                <a:latin typeface="Times New Roman" panose="02020603050405020304" pitchFamily="18" charset="0"/>
                <a:ea typeface="仿宋_GB2312" pitchFamily="49" charset="-122"/>
              </a:rPr>
              <a:t>  </a:t>
            </a:r>
            <a:r>
              <a:rPr lang="zh-CN" altLang="en-US" b="1" dirty="0">
                <a:latin typeface="宋体" panose="02010600030101010101" pitchFamily="2" charset="-122"/>
              </a:rPr>
              <a:t>结构化英语</a:t>
            </a:r>
          </a:p>
          <a:p>
            <a:pPr eaLnBrk="1" hangingPunct="1">
              <a:buClr>
                <a:srgbClr val="0066FF"/>
              </a:buClr>
              <a:buSzPct val="80000"/>
            </a:pPr>
            <a:r>
              <a:rPr lang="zh-CN" altLang="en-US" b="1" dirty="0">
                <a:latin typeface="宋体" panose="02010600030101010101" pitchFamily="2" charset="-122"/>
              </a:rPr>
              <a:t> 判定表</a:t>
            </a:r>
          </a:p>
          <a:p>
            <a:pPr eaLnBrk="1" hangingPunct="1">
              <a:buClr>
                <a:srgbClr val="0066FF"/>
              </a:buClr>
              <a:buSzPct val="80000"/>
            </a:pPr>
            <a:r>
              <a:rPr lang="zh-CN" altLang="en-US" b="1" dirty="0">
                <a:latin typeface="宋体" panose="02010600030101010101" pitchFamily="2" charset="-122"/>
              </a:rPr>
              <a:t> 判定树</a:t>
            </a:r>
          </a:p>
        </p:txBody>
      </p:sp>
    </p:spTree>
  </p:cSld>
  <p:clrMapOvr>
    <a:masterClrMapping/>
  </p:clrMapOvr>
  <p:transition>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4">
            <a:extLst>
              <a:ext uri="{FF2B5EF4-FFF2-40B4-BE49-F238E27FC236}">
                <a16:creationId xmlns:a16="http://schemas.microsoft.com/office/drawing/2014/main" id="{AF30436D-934F-41DA-A21F-08037CAD45E9}"/>
              </a:ext>
            </a:extLst>
          </p:cNvPr>
          <p:cNvSpPr>
            <a:spLocks noGrp="1"/>
          </p:cNvSpPr>
          <p:nvPr>
            <p:ph type="title"/>
          </p:nvPr>
        </p:nvSpPr>
        <p:spPr/>
        <p:txBody>
          <a:bodyPr/>
          <a:lstStyle/>
          <a:p>
            <a:pPr eaLnBrk="1" hangingPunct="1"/>
            <a:r>
              <a:rPr lang="en-US" altLang="zh-CN"/>
              <a:t>1. </a:t>
            </a:r>
            <a:r>
              <a:rPr lang="zh-CN" altLang="en-US"/>
              <a:t>结构化英语</a:t>
            </a:r>
            <a:r>
              <a:rPr lang="en-US" altLang="zh-CN"/>
              <a:t>(PDL)</a:t>
            </a:r>
            <a:endParaRPr lang="zh-CN" altLang="en-US"/>
          </a:p>
        </p:txBody>
      </p:sp>
      <p:sp>
        <p:nvSpPr>
          <p:cNvPr id="119811" name="Rectangle 3">
            <a:extLst>
              <a:ext uri="{FF2B5EF4-FFF2-40B4-BE49-F238E27FC236}">
                <a16:creationId xmlns:a16="http://schemas.microsoft.com/office/drawing/2014/main" id="{B766AF47-63D7-4E9E-9C74-6432709B7C72}"/>
              </a:ext>
            </a:extLst>
          </p:cNvPr>
          <p:cNvSpPr>
            <a:spLocks noGrp="1" noChangeArrowheads="1"/>
          </p:cNvSpPr>
          <p:nvPr>
            <p:ph idx="1"/>
          </p:nvPr>
        </p:nvSpPr>
        <p:spPr/>
        <p:txBody>
          <a:bodyPr/>
          <a:lstStyle/>
          <a:p>
            <a:pPr eaLnBrk="1" hangingPunct="1">
              <a:buFont typeface="Wingdings" panose="05000000000000000000" pitchFamily="2" charset="2"/>
              <a:buNone/>
            </a:pPr>
            <a:r>
              <a:rPr lang="zh-CN" altLang="en-US" dirty="0">
                <a:latin typeface="宋体" panose="02010600030101010101" pitchFamily="2" charset="-122"/>
              </a:rPr>
              <a:t>结构化英语的词汇表由</a:t>
            </a:r>
          </a:p>
          <a:p>
            <a:pPr lvl="1" eaLnBrk="1" hangingPunct="1">
              <a:buClr>
                <a:srgbClr val="0000FF"/>
              </a:buClr>
              <a:buSzPct val="80000"/>
            </a:pPr>
            <a:r>
              <a:rPr lang="zh-CN" altLang="en-US" dirty="0">
                <a:latin typeface="宋体" panose="02010600030101010101" pitchFamily="2" charset="-122"/>
              </a:rPr>
              <a:t> 英语命令动词</a:t>
            </a:r>
          </a:p>
          <a:p>
            <a:pPr lvl="1" eaLnBrk="1" hangingPunct="1">
              <a:buClr>
                <a:srgbClr val="0000FF"/>
              </a:buClr>
              <a:buSzPct val="80000"/>
            </a:pPr>
            <a:r>
              <a:rPr lang="zh-CN" altLang="en-US" dirty="0">
                <a:latin typeface="宋体" panose="02010600030101010101" pitchFamily="2" charset="-122"/>
              </a:rPr>
              <a:t> 数据词典中定义的名字</a:t>
            </a:r>
          </a:p>
          <a:p>
            <a:pPr lvl="1" eaLnBrk="1" hangingPunct="1">
              <a:buClr>
                <a:srgbClr val="0000FF"/>
              </a:buClr>
              <a:buSzPct val="80000"/>
            </a:pPr>
            <a:r>
              <a:rPr lang="zh-CN" altLang="en-US" dirty="0">
                <a:latin typeface="宋体" panose="02010600030101010101" pitchFamily="2" charset="-122"/>
              </a:rPr>
              <a:t> 有限的自定义词</a:t>
            </a:r>
          </a:p>
          <a:p>
            <a:pPr lvl="1" eaLnBrk="1" hangingPunct="1">
              <a:buClr>
                <a:srgbClr val="0000FF"/>
              </a:buClr>
              <a:buSzPct val="80000"/>
            </a:pPr>
            <a:r>
              <a:rPr lang="zh-CN" altLang="en-US" dirty="0">
                <a:latin typeface="宋体" panose="02010600030101010101" pitchFamily="2" charset="-122"/>
              </a:rPr>
              <a:t> 逻辑关系词 </a:t>
            </a:r>
            <a:r>
              <a:rPr lang="en-US" altLang="zh-CN" dirty="0">
                <a:latin typeface="宋体" panose="02010600030101010101" pitchFamily="2" charset="-122"/>
              </a:rPr>
              <a:t>IF_THEN_ELSE</a:t>
            </a:r>
            <a:r>
              <a:rPr lang="zh-CN" altLang="en-US" dirty="0">
                <a:latin typeface="宋体" panose="02010600030101010101" pitchFamily="2" charset="-122"/>
              </a:rPr>
              <a:t>、</a:t>
            </a:r>
          </a:p>
          <a:p>
            <a:pPr lvl="1" eaLnBrk="1" hangingPunct="1">
              <a:buFontTx/>
              <a:buNone/>
            </a:pPr>
            <a:r>
              <a:rPr lang="zh-CN" altLang="en-US" dirty="0">
                <a:latin typeface="宋体" panose="02010600030101010101" pitchFamily="2" charset="-122"/>
              </a:rPr>
              <a:t>       </a:t>
            </a:r>
            <a:r>
              <a:rPr lang="en-US" altLang="zh-CN" dirty="0">
                <a:latin typeface="宋体" panose="02010600030101010101" pitchFamily="2" charset="-122"/>
              </a:rPr>
              <a:t>CASE_OF </a:t>
            </a:r>
            <a:r>
              <a:rPr lang="zh-CN" altLang="en-US" dirty="0">
                <a:latin typeface="宋体" panose="02010600030101010101" pitchFamily="2" charset="-122"/>
              </a:rPr>
              <a:t>、 </a:t>
            </a:r>
            <a:r>
              <a:rPr lang="en-US" altLang="zh-CN" dirty="0">
                <a:latin typeface="宋体" panose="02010600030101010101" pitchFamily="2" charset="-122"/>
              </a:rPr>
              <a:t>WHILE_DO</a:t>
            </a:r>
            <a:r>
              <a:rPr lang="zh-CN" altLang="en-US" dirty="0">
                <a:latin typeface="宋体" panose="02010600030101010101" pitchFamily="2" charset="-122"/>
              </a:rPr>
              <a:t>、</a:t>
            </a:r>
          </a:p>
          <a:p>
            <a:pPr lvl="1" eaLnBrk="1" hangingPunct="1">
              <a:buFontTx/>
              <a:buNone/>
            </a:pPr>
            <a:r>
              <a:rPr lang="zh-CN" altLang="en-US" dirty="0">
                <a:latin typeface="宋体" panose="02010600030101010101" pitchFamily="2" charset="-122"/>
              </a:rPr>
              <a:t>       </a:t>
            </a:r>
            <a:r>
              <a:rPr lang="en-US" altLang="zh-CN" dirty="0">
                <a:latin typeface="宋体" panose="02010600030101010101" pitchFamily="2" charset="-122"/>
              </a:rPr>
              <a:t>REPEAT_UNTIL</a:t>
            </a:r>
            <a:r>
              <a:rPr lang="zh-CN" altLang="en-US" dirty="0">
                <a:latin typeface="宋体" panose="02010600030101010101" pitchFamily="2" charset="-122"/>
              </a:rPr>
              <a:t>等组成</a:t>
            </a:r>
            <a:r>
              <a:rPr lang="zh-CN" altLang="en-US" dirty="0">
                <a:latin typeface="Times New Roman" panose="02020603050405020304" pitchFamily="18" charset="0"/>
                <a:ea typeface="仿宋_GB2312" pitchFamily="49" charset="-122"/>
              </a:rPr>
              <a:t>。</a:t>
            </a:r>
          </a:p>
        </p:txBody>
      </p:sp>
    </p:spTree>
  </p:cSld>
  <p:clrMapOvr>
    <a:masterClrMapping/>
  </p:clrMapOvr>
  <p:transition>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a:extLst>
              <a:ext uri="{FF2B5EF4-FFF2-40B4-BE49-F238E27FC236}">
                <a16:creationId xmlns:a16="http://schemas.microsoft.com/office/drawing/2014/main" id="{9AD83AB4-105C-4580-B407-A1B3B10207BC}"/>
              </a:ext>
            </a:extLst>
          </p:cNvPr>
          <p:cNvSpPr>
            <a:spLocks noGrp="1"/>
          </p:cNvSpPr>
          <p:nvPr>
            <p:ph type="title"/>
          </p:nvPr>
        </p:nvSpPr>
        <p:spPr/>
        <p:txBody>
          <a:bodyPr/>
          <a:lstStyle/>
          <a:p>
            <a:pPr eaLnBrk="1" hangingPunct="1"/>
            <a:r>
              <a:rPr lang="zh-CN" altLang="en-US"/>
              <a:t>结构化英语</a:t>
            </a:r>
          </a:p>
        </p:txBody>
      </p:sp>
      <p:sp>
        <p:nvSpPr>
          <p:cNvPr id="120835" name="Rectangle 5">
            <a:extLst>
              <a:ext uri="{FF2B5EF4-FFF2-40B4-BE49-F238E27FC236}">
                <a16:creationId xmlns:a16="http://schemas.microsoft.com/office/drawing/2014/main" id="{B2648597-F967-4B9D-A94B-861B56ED00C4}"/>
              </a:ext>
            </a:extLst>
          </p:cNvPr>
          <p:cNvSpPr>
            <a:spLocks noGrp="1" noChangeArrowheads="1"/>
          </p:cNvSpPr>
          <p:nvPr>
            <p:ph idx="1"/>
          </p:nvPr>
        </p:nvSpPr>
        <p:spPr/>
        <p:txBody>
          <a:bodyPr/>
          <a:lstStyle/>
          <a:p>
            <a:pPr eaLnBrk="1" hangingPunct="1">
              <a:buClr>
                <a:schemeClr val="hlink"/>
              </a:buClr>
              <a:buSzPct val="90000"/>
            </a:pPr>
            <a:r>
              <a:rPr lang="zh-CN" altLang="en-US" dirty="0">
                <a:latin typeface="宋体" panose="02010600030101010101" pitchFamily="2" charset="-122"/>
              </a:rPr>
              <a:t>其基本控制结构有三种：</a:t>
            </a:r>
          </a:p>
          <a:p>
            <a:pPr lvl="1" eaLnBrk="1" hangingPunct="1">
              <a:buClr>
                <a:srgbClr val="0066FF"/>
              </a:buClr>
              <a:buSzPct val="85000"/>
            </a:pPr>
            <a:r>
              <a:rPr lang="zh-CN" altLang="en-US" dirty="0">
                <a:latin typeface="宋体" panose="02010600030101010101" pitchFamily="2" charset="-122"/>
              </a:rPr>
              <a:t> 简单陈述句结构：避免复合语句</a:t>
            </a:r>
            <a:endParaRPr lang="zh-CN" altLang="en-US" baseline="30000" dirty="0">
              <a:latin typeface="宋体" panose="02010600030101010101" pitchFamily="2" charset="-122"/>
            </a:endParaRPr>
          </a:p>
          <a:p>
            <a:pPr lvl="1" eaLnBrk="1" hangingPunct="1">
              <a:buClr>
                <a:srgbClr val="0066FF"/>
              </a:buClr>
              <a:buSzPct val="85000"/>
            </a:pPr>
            <a:r>
              <a:rPr lang="zh-CN" altLang="en-US" dirty="0">
                <a:latin typeface="宋体" panose="02010600030101010101" pitchFamily="2" charset="-122"/>
              </a:rPr>
              <a:t> 重复结构：</a:t>
            </a:r>
            <a:r>
              <a:rPr lang="en-US" altLang="zh-CN" i="1" dirty="0" err="1">
                <a:latin typeface="宋体" panose="02010600030101010101" pitchFamily="2" charset="-122"/>
              </a:rPr>
              <a:t>while</a:t>
            </a:r>
            <a:r>
              <a:rPr lang="en-US" altLang="zh-CN" dirty="0" err="1">
                <a:latin typeface="宋体" panose="02010600030101010101" pitchFamily="2" charset="-122"/>
              </a:rPr>
              <a:t>_</a:t>
            </a:r>
            <a:r>
              <a:rPr lang="en-US" altLang="zh-CN" i="1" dirty="0" err="1">
                <a:latin typeface="宋体" panose="02010600030101010101" pitchFamily="2" charset="-122"/>
              </a:rPr>
              <a:t>do</a:t>
            </a:r>
            <a:r>
              <a:rPr lang="en-US" altLang="zh-CN" dirty="0">
                <a:latin typeface="宋体" panose="02010600030101010101" pitchFamily="2" charset="-122"/>
              </a:rPr>
              <a:t> </a:t>
            </a:r>
            <a:r>
              <a:rPr lang="zh-CN" altLang="en-US" dirty="0">
                <a:latin typeface="宋体" panose="02010600030101010101" pitchFamily="2" charset="-122"/>
              </a:rPr>
              <a:t>或</a:t>
            </a:r>
            <a:r>
              <a:rPr lang="en-US" altLang="zh-CN" i="1" dirty="0" err="1">
                <a:latin typeface="宋体" panose="02010600030101010101" pitchFamily="2" charset="-122"/>
              </a:rPr>
              <a:t>repeat</a:t>
            </a:r>
            <a:r>
              <a:rPr lang="en-US" altLang="zh-CN" dirty="0" err="1">
                <a:latin typeface="宋体" panose="02010600030101010101" pitchFamily="2" charset="-122"/>
              </a:rPr>
              <a:t>_</a:t>
            </a:r>
            <a:r>
              <a:rPr lang="en-US" altLang="zh-CN" i="1" dirty="0" err="1">
                <a:latin typeface="宋体" panose="02010600030101010101" pitchFamily="2" charset="-122"/>
              </a:rPr>
              <a:t>until</a:t>
            </a:r>
            <a:r>
              <a:rPr lang="en-US" altLang="zh-CN" i="1" dirty="0">
                <a:latin typeface="宋体" panose="02010600030101010101" pitchFamily="2" charset="-122"/>
              </a:rPr>
              <a:t> </a:t>
            </a:r>
            <a:r>
              <a:rPr lang="zh-CN" altLang="en-US" dirty="0">
                <a:latin typeface="宋体" panose="02010600030101010101" pitchFamily="2" charset="-122"/>
              </a:rPr>
              <a:t>结构</a:t>
            </a:r>
          </a:p>
          <a:p>
            <a:pPr lvl="1" eaLnBrk="1" hangingPunct="1">
              <a:buClr>
                <a:srgbClr val="0066FF"/>
              </a:buClr>
              <a:buSzPct val="85000"/>
            </a:pPr>
            <a:r>
              <a:rPr lang="zh-CN" altLang="en-US" dirty="0">
                <a:latin typeface="宋体" panose="02010600030101010101" pitchFamily="2" charset="-122"/>
              </a:rPr>
              <a:t> 判定结构：</a:t>
            </a:r>
            <a:r>
              <a:rPr lang="en-US" altLang="zh-CN" i="1" dirty="0" err="1">
                <a:latin typeface="宋体" panose="02010600030101010101" pitchFamily="2" charset="-122"/>
              </a:rPr>
              <a:t>if_then_else</a:t>
            </a:r>
            <a:r>
              <a:rPr lang="en-US" altLang="zh-CN" dirty="0">
                <a:latin typeface="宋体" panose="02010600030101010101" pitchFamily="2" charset="-122"/>
              </a:rPr>
              <a:t> </a:t>
            </a:r>
            <a:r>
              <a:rPr lang="zh-CN" altLang="en-US" dirty="0">
                <a:latin typeface="宋体" panose="02010600030101010101" pitchFamily="2" charset="-122"/>
              </a:rPr>
              <a:t>或</a:t>
            </a:r>
            <a:r>
              <a:rPr lang="en-US" altLang="zh-CN" i="1" dirty="0" err="1">
                <a:latin typeface="宋体" panose="02010600030101010101" pitchFamily="2" charset="-122"/>
              </a:rPr>
              <a:t>case_of</a:t>
            </a:r>
            <a:r>
              <a:rPr lang="en-US" altLang="zh-CN" i="1" dirty="0">
                <a:latin typeface="宋体" panose="02010600030101010101" pitchFamily="2" charset="-122"/>
              </a:rPr>
              <a:t> </a:t>
            </a:r>
            <a:r>
              <a:rPr lang="zh-CN" altLang="en-US" dirty="0">
                <a:latin typeface="宋体" panose="02010600030101010101" pitchFamily="2" charset="-122"/>
              </a:rPr>
              <a:t>结构</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26BB379E-1AE8-4EC3-83EB-344CCE98E8CE}"/>
              </a:ext>
            </a:extLst>
          </p:cNvPr>
          <p:cNvSpPr>
            <a:spLocks noGrp="1"/>
          </p:cNvSpPr>
          <p:nvPr>
            <p:ph type="title"/>
          </p:nvPr>
        </p:nvSpPr>
        <p:spPr>
          <a:xfrm>
            <a:off x="1981200" y="-100013"/>
            <a:ext cx="8229600" cy="1143001"/>
          </a:xfrm>
        </p:spPr>
        <p:txBody>
          <a:bodyPr/>
          <a:lstStyle/>
          <a:p>
            <a:r>
              <a:rPr lang="zh-CN" altLang="en-US"/>
              <a:t>作业</a:t>
            </a:r>
          </a:p>
        </p:txBody>
      </p:sp>
      <p:sp>
        <p:nvSpPr>
          <p:cNvPr id="25603" name="内容占位符 2">
            <a:extLst>
              <a:ext uri="{FF2B5EF4-FFF2-40B4-BE49-F238E27FC236}">
                <a16:creationId xmlns:a16="http://schemas.microsoft.com/office/drawing/2014/main" id="{2A34D9EE-ED9B-4C90-93A1-838E8D3993C1}"/>
              </a:ext>
            </a:extLst>
          </p:cNvPr>
          <p:cNvSpPr>
            <a:spLocks noGrp="1"/>
          </p:cNvSpPr>
          <p:nvPr>
            <p:ph idx="1"/>
          </p:nvPr>
        </p:nvSpPr>
        <p:spPr>
          <a:xfrm>
            <a:off x="1143000" y="1042988"/>
            <a:ext cx="4508500" cy="5726111"/>
          </a:xfrm>
        </p:spPr>
        <p:txBody>
          <a:bodyPr>
            <a:normAutofit/>
          </a:bodyPr>
          <a:lstStyle/>
          <a:p>
            <a:r>
              <a:rPr lang="zh-CN" altLang="en-US" dirty="0"/>
              <a:t>某厂对部分职工重新分配工作的政策是：年龄有</a:t>
            </a:r>
            <a:r>
              <a:rPr lang="en-US" altLang="zh-CN" dirty="0"/>
              <a:t>20</a:t>
            </a:r>
            <a:r>
              <a:rPr lang="zh-CN" altLang="en-US" dirty="0"/>
              <a:t>岁以下者，初中文化程度脱产学习，高中文化程度当电工；年龄有</a:t>
            </a:r>
            <a:r>
              <a:rPr lang="en-US" altLang="zh-CN" dirty="0"/>
              <a:t>20</a:t>
            </a:r>
            <a:r>
              <a:rPr lang="zh-CN" altLang="en-US" dirty="0"/>
              <a:t>岁至</a:t>
            </a:r>
            <a:r>
              <a:rPr lang="en-US" altLang="zh-CN" dirty="0"/>
              <a:t>40</a:t>
            </a:r>
            <a:r>
              <a:rPr lang="zh-CN" altLang="en-US" dirty="0"/>
              <a:t>岁之间者，中学文化程度男性当钳工，女性当车工，大学文化程度者当技术员；年龄有</a:t>
            </a:r>
            <a:r>
              <a:rPr lang="en-US" altLang="zh-CN" dirty="0"/>
              <a:t>40</a:t>
            </a:r>
            <a:r>
              <a:rPr lang="zh-CN" altLang="en-US" dirty="0"/>
              <a:t>岁以上者，中学文化程度当材料员，大学文化程度当技术员。</a:t>
            </a:r>
            <a:endParaRPr lang="en-US" altLang="zh-CN" dirty="0"/>
          </a:p>
          <a:p>
            <a:r>
              <a:rPr lang="zh-CN" altLang="en-US" dirty="0"/>
              <a:t>请用结构化英语、判定表和判定树分别描述上述问题的加工逻辑。</a:t>
            </a:r>
          </a:p>
        </p:txBody>
      </p:sp>
      <p:sp>
        <p:nvSpPr>
          <p:cNvPr id="4" name="内容占位符 2">
            <a:extLst>
              <a:ext uri="{FF2B5EF4-FFF2-40B4-BE49-F238E27FC236}">
                <a16:creationId xmlns:a16="http://schemas.microsoft.com/office/drawing/2014/main" id="{F865F47C-6B48-4875-A031-1CBDB74D57DA}"/>
              </a:ext>
            </a:extLst>
          </p:cNvPr>
          <p:cNvSpPr txBox="1">
            <a:spLocks/>
          </p:cNvSpPr>
          <p:nvPr/>
        </p:nvSpPr>
        <p:spPr bwMode="auto">
          <a:xfrm>
            <a:off x="5448301" y="850901"/>
            <a:ext cx="5040313" cy="626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None/>
              <a:defRPr/>
            </a:pPr>
            <a:r>
              <a:rPr lang="en-US" altLang="zh-CN" sz="1800" kern="0" dirty="0"/>
              <a:t>         if </a:t>
            </a:r>
            <a:r>
              <a:rPr lang="zh-CN" altLang="zh-CN" sz="1800" kern="0" dirty="0"/>
              <a:t>职工年龄小于</a:t>
            </a:r>
            <a:r>
              <a:rPr lang="en-US" altLang="zh-CN" sz="1800" kern="0" dirty="0"/>
              <a:t>20 then</a:t>
            </a:r>
            <a:endParaRPr lang="zh-CN" altLang="zh-CN" sz="1800" kern="0" dirty="0"/>
          </a:p>
          <a:p>
            <a:pPr marL="0" indent="0">
              <a:buNone/>
              <a:defRPr/>
            </a:pPr>
            <a:r>
              <a:rPr lang="en-US" altLang="zh-CN" sz="1800" kern="0" dirty="0"/>
              <a:t>		if </a:t>
            </a:r>
            <a:r>
              <a:rPr lang="zh-CN" altLang="zh-CN" sz="1800" kern="0" dirty="0"/>
              <a:t>初中文化程度</a:t>
            </a:r>
            <a:r>
              <a:rPr lang="en-US" altLang="zh-CN" sz="1800" kern="0" dirty="0"/>
              <a:t> then</a:t>
            </a:r>
            <a:endParaRPr lang="zh-CN" altLang="zh-CN" sz="1800" kern="0" dirty="0"/>
          </a:p>
          <a:p>
            <a:pPr marL="0" indent="0">
              <a:buNone/>
              <a:defRPr/>
            </a:pPr>
            <a:r>
              <a:rPr lang="en-US" altLang="zh-CN" sz="1800" kern="0" dirty="0"/>
              <a:t>			</a:t>
            </a:r>
            <a:r>
              <a:rPr lang="zh-CN" altLang="zh-CN" sz="1800" kern="0" dirty="0"/>
              <a:t>脱产学习</a:t>
            </a:r>
          </a:p>
          <a:p>
            <a:pPr marL="0" indent="0">
              <a:buNone/>
              <a:defRPr/>
            </a:pPr>
            <a:r>
              <a:rPr lang="en-US" altLang="zh-CN" sz="1800" kern="0" dirty="0"/>
              <a:t>		else</a:t>
            </a:r>
            <a:r>
              <a:rPr lang="zh-CN" altLang="zh-CN" sz="1800" kern="0" dirty="0"/>
              <a:t>（高中程度）</a:t>
            </a:r>
          </a:p>
          <a:p>
            <a:pPr marL="0" indent="0">
              <a:buNone/>
              <a:defRPr/>
            </a:pPr>
            <a:r>
              <a:rPr lang="en-US" altLang="zh-CN" sz="1800" kern="0" dirty="0"/>
              <a:t>			</a:t>
            </a:r>
            <a:r>
              <a:rPr lang="zh-CN" altLang="zh-CN" sz="1800" kern="0" dirty="0"/>
              <a:t>电工</a:t>
            </a:r>
          </a:p>
          <a:p>
            <a:pPr marL="0" indent="0">
              <a:buNone/>
              <a:defRPr/>
            </a:pPr>
            <a:r>
              <a:rPr lang="en-US" altLang="zh-CN" sz="1800" kern="0" dirty="0"/>
              <a:t>	else if</a:t>
            </a:r>
            <a:r>
              <a:rPr lang="zh-CN" altLang="zh-CN" sz="1800" kern="0" dirty="0"/>
              <a:t>（职工年龄</a:t>
            </a:r>
            <a:r>
              <a:rPr lang="en-US" altLang="zh-CN" sz="1800" kern="0" dirty="0"/>
              <a:t>20</a:t>
            </a:r>
            <a:r>
              <a:rPr lang="zh-CN" altLang="zh-CN" sz="1800" kern="0" dirty="0"/>
              <a:t>至</a:t>
            </a:r>
            <a:r>
              <a:rPr lang="en-US" altLang="zh-CN" sz="1800" kern="0" dirty="0"/>
              <a:t>40</a:t>
            </a:r>
            <a:r>
              <a:rPr lang="zh-CN" altLang="zh-CN" sz="1800" kern="0" dirty="0"/>
              <a:t>之间）</a:t>
            </a:r>
          </a:p>
          <a:p>
            <a:pPr marL="0" indent="0">
              <a:buNone/>
              <a:defRPr/>
            </a:pPr>
            <a:r>
              <a:rPr lang="en-US" altLang="zh-CN" sz="1800" kern="0" dirty="0"/>
              <a:t>		if </a:t>
            </a:r>
            <a:r>
              <a:rPr lang="zh-CN" altLang="zh-CN" sz="1800" kern="0" dirty="0"/>
              <a:t>中学文化程度</a:t>
            </a:r>
            <a:r>
              <a:rPr lang="en-US" altLang="zh-CN" sz="1800" kern="0" dirty="0"/>
              <a:t> then</a:t>
            </a:r>
            <a:endParaRPr lang="zh-CN" altLang="zh-CN" sz="1800" kern="0" dirty="0"/>
          </a:p>
          <a:p>
            <a:pPr marL="0" indent="0">
              <a:buNone/>
              <a:defRPr/>
            </a:pPr>
            <a:r>
              <a:rPr lang="en-US" altLang="zh-CN" sz="1800" kern="0" dirty="0"/>
              <a:t>			if </a:t>
            </a:r>
            <a:r>
              <a:rPr lang="zh-CN" altLang="zh-CN" sz="1800" kern="0" dirty="0"/>
              <a:t>性别男</a:t>
            </a:r>
            <a:r>
              <a:rPr lang="en-US" altLang="zh-CN" sz="1800" kern="0" dirty="0"/>
              <a:t> then</a:t>
            </a:r>
            <a:endParaRPr lang="zh-CN" altLang="zh-CN" sz="1800" kern="0" dirty="0"/>
          </a:p>
          <a:p>
            <a:pPr marL="0" indent="0">
              <a:buNone/>
              <a:defRPr/>
            </a:pPr>
            <a:r>
              <a:rPr lang="en-US" altLang="zh-CN" sz="1800" kern="0" dirty="0"/>
              <a:t>				</a:t>
            </a:r>
            <a:r>
              <a:rPr lang="zh-CN" altLang="zh-CN" sz="1800" kern="0" dirty="0"/>
              <a:t>钳工</a:t>
            </a:r>
          </a:p>
          <a:p>
            <a:pPr marL="0" indent="0">
              <a:buNone/>
              <a:defRPr/>
            </a:pPr>
            <a:r>
              <a:rPr lang="en-US" altLang="zh-CN" sz="1800" kern="0" dirty="0"/>
              <a:t>			else</a:t>
            </a:r>
            <a:r>
              <a:rPr lang="zh-CN" altLang="zh-CN" sz="1800" kern="0" dirty="0"/>
              <a:t>（性别女）</a:t>
            </a:r>
          </a:p>
          <a:p>
            <a:pPr marL="0" indent="0">
              <a:buNone/>
              <a:defRPr/>
            </a:pPr>
            <a:r>
              <a:rPr lang="en-US" altLang="zh-CN" sz="1800" kern="0" dirty="0"/>
              <a:t>				</a:t>
            </a:r>
            <a:r>
              <a:rPr lang="zh-CN" altLang="zh-CN" sz="1800" kern="0" dirty="0"/>
              <a:t>车工</a:t>
            </a:r>
          </a:p>
          <a:p>
            <a:pPr marL="0" indent="0">
              <a:buNone/>
              <a:defRPr/>
            </a:pPr>
            <a:r>
              <a:rPr lang="en-US" altLang="zh-CN" sz="1800" kern="0" dirty="0"/>
              <a:t>		else </a:t>
            </a:r>
            <a:r>
              <a:rPr lang="zh-CN" altLang="zh-CN" sz="1800" kern="0" dirty="0"/>
              <a:t>（大学文化程度）</a:t>
            </a:r>
          </a:p>
          <a:p>
            <a:pPr marL="0" indent="0">
              <a:buNone/>
              <a:defRPr/>
            </a:pPr>
            <a:r>
              <a:rPr lang="en-US" altLang="zh-CN" sz="1800" kern="0" dirty="0"/>
              <a:t>			</a:t>
            </a:r>
            <a:r>
              <a:rPr lang="zh-CN" altLang="zh-CN" sz="1800" kern="0" dirty="0"/>
              <a:t>技术员</a:t>
            </a:r>
          </a:p>
          <a:p>
            <a:pPr marL="0" indent="0">
              <a:buNone/>
              <a:defRPr/>
            </a:pPr>
            <a:r>
              <a:rPr lang="en-US" altLang="zh-CN" sz="1800" kern="0" dirty="0"/>
              <a:t>	else </a:t>
            </a:r>
            <a:r>
              <a:rPr lang="zh-CN" altLang="zh-CN" sz="1800" kern="0" dirty="0"/>
              <a:t>（年龄</a:t>
            </a:r>
            <a:r>
              <a:rPr lang="en-US" altLang="zh-CN" sz="1800" kern="0" dirty="0"/>
              <a:t>40</a:t>
            </a:r>
            <a:r>
              <a:rPr lang="zh-CN" altLang="zh-CN" sz="1800" kern="0" dirty="0"/>
              <a:t>岁以上）</a:t>
            </a:r>
          </a:p>
          <a:p>
            <a:pPr marL="0" indent="0">
              <a:buNone/>
              <a:defRPr/>
            </a:pPr>
            <a:r>
              <a:rPr lang="en-US" altLang="zh-CN" sz="1800" kern="0" dirty="0"/>
              <a:t>		if </a:t>
            </a:r>
            <a:r>
              <a:rPr lang="zh-CN" altLang="zh-CN" sz="1800" kern="0" dirty="0"/>
              <a:t>中学文化程度</a:t>
            </a:r>
            <a:r>
              <a:rPr lang="en-US" altLang="zh-CN" sz="1800" kern="0" dirty="0"/>
              <a:t> then</a:t>
            </a:r>
            <a:endParaRPr lang="zh-CN" altLang="zh-CN" sz="1800" kern="0" dirty="0"/>
          </a:p>
          <a:p>
            <a:pPr marL="0" indent="0">
              <a:buNone/>
              <a:defRPr/>
            </a:pPr>
            <a:r>
              <a:rPr lang="en-US" altLang="zh-CN" sz="1800" kern="0" dirty="0"/>
              <a:t>			</a:t>
            </a:r>
            <a:r>
              <a:rPr lang="zh-CN" altLang="zh-CN" sz="1800" kern="0" dirty="0"/>
              <a:t>材料员</a:t>
            </a:r>
          </a:p>
          <a:p>
            <a:pPr marL="0" indent="0">
              <a:buNone/>
              <a:defRPr/>
            </a:pPr>
            <a:r>
              <a:rPr lang="en-US" altLang="zh-CN" sz="1800" kern="0" dirty="0"/>
              <a:t>		else</a:t>
            </a:r>
            <a:r>
              <a:rPr lang="zh-CN" altLang="zh-CN" sz="1800" kern="0" dirty="0"/>
              <a:t>（大学文化程度）</a:t>
            </a:r>
          </a:p>
          <a:p>
            <a:pPr marL="0" indent="0">
              <a:buNone/>
              <a:defRPr/>
            </a:pPr>
            <a:r>
              <a:rPr lang="en-US" altLang="zh-CN" sz="1800" kern="0" dirty="0"/>
              <a:t>			</a:t>
            </a:r>
            <a:r>
              <a:rPr lang="zh-CN" altLang="zh-CN" sz="1800" kern="0" dirty="0"/>
              <a:t>技术员</a:t>
            </a:r>
          </a:p>
          <a:p>
            <a:pPr marL="0" indent="0">
              <a:buNone/>
              <a:defRPr/>
            </a:pPr>
            <a:endParaRPr lang="zh-CN" altLang="en-US" sz="1800" kern="0" dirty="0"/>
          </a:p>
        </p:txBody>
      </p:sp>
    </p:spTree>
    <p:extLst>
      <p:ext uri="{BB962C8B-B14F-4D97-AF65-F5344CB8AC3E}">
        <p14:creationId xmlns:p14="http://schemas.microsoft.com/office/powerpoint/2010/main" val="3802759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9A1F64A9-9998-4A8E-AAA6-CE28193B2B22}"/>
              </a:ext>
            </a:extLst>
          </p:cNvPr>
          <p:cNvGraphicFramePr>
            <a:graphicFrameLocks noGrp="1"/>
          </p:cNvGraphicFramePr>
          <p:nvPr>
            <p:ph idx="1"/>
          </p:nvPr>
        </p:nvGraphicFramePr>
        <p:xfrm>
          <a:off x="1919288" y="1773238"/>
          <a:ext cx="8208962" cy="3887788"/>
        </p:xfrm>
        <a:graphic>
          <a:graphicData uri="http://schemas.openxmlformats.org/drawingml/2006/table">
            <a:tbl>
              <a:tblPr firstRow="1" firstCol="1" bandRow="1">
                <a:tableStyleId>{5C22544A-7EE6-4342-B048-85BDC9FD1C3A}</a:tableStyleId>
              </a:tblPr>
              <a:tblGrid>
                <a:gridCol w="919254">
                  <a:extLst>
                    <a:ext uri="{9D8B030D-6E8A-4147-A177-3AD203B41FA5}">
                      <a16:colId xmlns:a16="http://schemas.microsoft.com/office/drawing/2014/main" val="2371997928"/>
                    </a:ext>
                  </a:extLst>
                </a:gridCol>
                <a:gridCol w="920243">
                  <a:extLst>
                    <a:ext uri="{9D8B030D-6E8A-4147-A177-3AD203B41FA5}">
                      <a16:colId xmlns:a16="http://schemas.microsoft.com/office/drawing/2014/main" val="3804395695"/>
                    </a:ext>
                  </a:extLst>
                </a:gridCol>
                <a:gridCol w="970708">
                  <a:extLst>
                    <a:ext uri="{9D8B030D-6E8A-4147-A177-3AD203B41FA5}">
                      <a16:colId xmlns:a16="http://schemas.microsoft.com/office/drawing/2014/main" val="1444682699"/>
                    </a:ext>
                  </a:extLst>
                </a:gridCol>
                <a:gridCol w="970708">
                  <a:extLst>
                    <a:ext uri="{9D8B030D-6E8A-4147-A177-3AD203B41FA5}">
                      <a16:colId xmlns:a16="http://schemas.microsoft.com/office/drawing/2014/main" val="3993115516"/>
                    </a:ext>
                  </a:extLst>
                </a:gridCol>
                <a:gridCol w="1017215">
                  <a:extLst>
                    <a:ext uri="{9D8B030D-6E8A-4147-A177-3AD203B41FA5}">
                      <a16:colId xmlns:a16="http://schemas.microsoft.com/office/drawing/2014/main" val="800205091"/>
                    </a:ext>
                  </a:extLst>
                </a:gridCol>
                <a:gridCol w="851966">
                  <a:extLst>
                    <a:ext uri="{9D8B030D-6E8A-4147-A177-3AD203B41FA5}">
                      <a16:colId xmlns:a16="http://schemas.microsoft.com/office/drawing/2014/main" val="2633705019"/>
                    </a:ext>
                  </a:extLst>
                </a:gridCol>
                <a:gridCol w="852956">
                  <a:extLst>
                    <a:ext uri="{9D8B030D-6E8A-4147-A177-3AD203B41FA5}">
                      <a16:colId xmlns:a16="http://schemas.microsoft.com/office/drawing/2014/main" val="3257179477"/>
                    </a:ext>
                  </a:extLst>
                </a:gridCol>
                <a:gridCol w="852956">
                  <a:extLst>
                    <a:ext uri="{9D8B030D-6E8A-4147-A177-3AD203B41FA5}">
                      <a16:colId xmlns:a16="http://schemas.microsoft.com/office/drawing/2014/main" val="317329466"/>
                    </a:ext>
                  </a:extLst>
                </a:gridCol>
                <a:gridCol w="852956">
                  <a:extLst>
                    <a:ext uri="{9D8B030D-6E8A-4147-A177-3AD203B41FA5}">
                      <a16:colId xmlns:a16="http://schemas.microsoft.com/office/drawing/2014/main" val="3756161571"/>
                    </a:ext>
                  </a:extLst>
                </a:gridCol>
              </a:tblGrid>
              <a:tr h="277700">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extLst>
                  <a:ext uri="{0D108BD9-81ED-4DB2-BD59-A6C34878D82A}">
                    <a16:rowId xmlns:a16="http://schemas.microsoft.com/office/drawing/2014/main" val="294504068"/>
                  </a:ext>
                </a:extLst>
              </a:tr>
              <a:tr h="833096">
                <a:tc>
                  <a:txBody>
                    <a:bodyPr/>
                    <a:lstStyle/>
                    <a:p>
                      <a:pPr algn="just">
                        <a:spcAft>
                          <a:spcPts val="0"/>
                        </a:spcAft>
                      </a:pPr>
                      <a:r>
                        <a:rPr lang="zh-CN" sz="1400" kern="100">
                          <a:effectLst/>
                        </a:rPr>
                        <a:t>条件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职工年龄</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&lt;20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dirty="0">
                          <a:effectLst/>
                        </a:rPr>
                        <a:t>&lt;20</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&gt;=20</a:t>
                      </a:r>
                      <a:r>
                        <a:rPr lang="zh-CN" sz="1400" kern="100">
                          <a:effectLst/>
                        </a:rPr>
                        <a:t>并且</a:t>
                      </a:r>
                      <a:r>
                        <a:rPr lang="en-US" sz="1400" kern="100">
                          <a:effectLst/>
                        </a:rPr>
                        <a:t>&lt;=40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&gt;=20</a:t>
                      </a:r>
                      <a:r>
                        <a:rPr lang="zh-CN" sz="1400" kern="100">
                          <a:effectLst/>
                        </a:rPr>
                        <a:t>并且</a:t>
                      </a:r>
                      <a:r>
                        <a:rPr lang="en-US" sz="1400" kern="100">
                          <a:effectLst/>
                        </a:rPr>
                        <a:t>&lt;=40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&gt;=20</a:t>
                      </a:r>
                      <a:r>
                        <a:rPr lang="zh-CN" sz="1400" kern="100">
                          <a:effectLst/>
                        </a:rPr>
                        <a:t>并且</a:t>
                      </a:r>
                      <a:r>
                        <a:rPr lang="en-US" sz="1400" kern="100">
                          <a:effectLst/>
                        </a:rPr>
                        <a:t>&lt;=40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&gt;40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&gt;40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extLst>
                  <a:ext uri="{0D108BD9-81ED-4DB2-BD59-A6C34878D82A}">
                    <a16:rowId xmlns:a16="http://schemas.microsoft.com/office/drawing/2014/main" val="1543258567"/>
                  </a:ext>
                </a:extLst>
              </a:tr>
              <a:tr h="555396">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职工文化程度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初中</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高中</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中学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中学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大学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中学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大学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extLst>
                  <a:ext uri="{0D108BD9-81ED-4DB2-BD59-A6C34878D82A}">
                    <a16:rowId xmlns:a16="http://schemas.microsoft.com/office/drawing/2014/main" val="1608562349"/>
                  </a:ext>
                </a:extLst>
              </a:tr>
              <a:tr h="277700">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性别</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女</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extLst>
                  <a:ext uri="{0D108BD9-81ED-4DB2-BD59-A6C34878D82A}">
                    <a16:rowId xmlns:a16="http://schemas.microsoft.com/office/drawing/2014/main" val="1612768635"/>
                  </a:ext>
                </a:extLst>
              </a:tr>
              <a:tr h="555396">
                <a:tc>
                  <a:txBody>
                    <a:bodyPr/>
                    <a:lstStyle/>
                    <a:p>
                      <a:pPr algn="just">
                        <a:spcAft>
                          <a:spcPts val="0"/>
                        </a:spcAft>
                      </a:pPr>
                      <a:r>
                        <a:rPr lang="zh-CN" sz="1400" kern="100">
                          <a:effectLst/>
                        </a:rPr>
                        <a:t>职位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脱产学习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extLst>
                  <a:ext uri="{0D108BD9-81ED-4DB2-BD59-A6C34878D82A}">
                    <a16:rowId xmlns:a16="http://schemas.microsoft.com/office/drawing/2014/main" val="1441854811"/>
                  </a:ext>
                </a:extLst>
              </a:tr>
              <a:tr h="277700">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电工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extLst>
                  <a:ext uri="{0D108BD9-81ED-4DB2-BD59-A6C34878D82A}">
                    <a16:rowId xmlns:a16="http://schemas.microsoft.com/office/drawing/2014/main" val="2167099568"/>
                  </a:ext>
                </a:extLst>
              </a:tr>
              <a:tr h="277700">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钳工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extLst>
                  <a:ext uri="{0D108BD9-81ED-4DB2-BD59-A6C34878D82A}">
                    <a16:rowId xmlns:a16="http://schemas.microsoft.com/office/drawing/2014/main" val="3019676080"/>
                  </a:ext>
                </a:extLst>
              </a:tr>
              <a:tr h="277700">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车工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extLst>
                  <a:ext uri="{0D108BD9-81ED-4DB2-BD59-A6C34878D82A}">
                    <a16:rowId xmlns:a16="http://schemas.microsoft.com/office/drawing/2014/main" val="1356278702"/>
                  </a:ext>
                </a:extLst>
              </a:tr>
              <a:tr h="277700">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技术员</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extLst>
                  <a:ext uri="{0D108BD9-81ED-4DB2-BD59-A6C34878D82A}">
                    <a16:rowId xmlns:a16="http://schemas.microsoft.com/office/drawing/2014/main" val="1393719073"/>
                  </a:ext>
                </a:extLst>
              </a:tr>
              <a:tr h="277700">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材料员</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zh-CN" sz="14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tc>
                  <a:txBody>
                    <a:bodyPr/>
                    <a:lstStyle/>
                    <a:p>
                      <a:pPr algn="just">
                        <a:spcAft>
                          <a:spcPts val="0"/>
                        </a:spcAft>
                      </a:pP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1669" marR="91669" marT="0" marB="0"/>
                </a:tc>
                <a:extLst>
                  <a:ext uri="{0D108BD9-81ED-4DB2-BD59-A6C34878D82A}">
                    <a16:rowId xmlns:a16="http://schemas.microsoft.com/office/drawing/2014/main" val="451501500"/>
                  </a:ext>
                </a:extLst>
              </a:tr>
            </a:tbl>
          </a:graphicData>
        </a:graphic>
      </p:graphicFrame>
      <p:sp>
        <p:nvSpPr>
          <p:cNvPr id="27762" name="矩形 5">
            <a:extLst>
              <a:ext uri="{FF2B5EF4-FFF2-40B4-BE49-F238E27FC236}">
                <a16:creationId xmlns:a16="http://schemas.microsoft.com/office/drawing/2014/main" id="{01EB5A89-56D3-49C6-A0DE-DC4BDFA1957D}"/>
              </a:ext>
            </a:extLst>
          </p:cNvPr>
          <p:cNvSpPr>
            <a:spLocks noChangeArrowheads="1"/>
          </p:cNvSpPr>
          <p:nvPr/>
        </p:nvSpPr>
        <p:spPr bwMode="auto">
          <a:xfrm>
            <a:off x="2135189" y="765175"/>
            <a:ext cx="1584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2800">
                <a:ea typeface="等线" panose="02010600030101010101" pitchFamily="2" charset="-122"/>
                <a:cs typeface="Times New Roman" panose="02020603050405020304" pitchFamily="18" charset="0"/>
              </a:rPr>
              <a:t>判定表</a:t>
            </a:r>
            <a:endParaRPr lang="zh-CN" altLang="en-US" sz="2800">
              <a:ea typeface="等线" panose="02010600030101010101" pitchFamily="2" charset="-122"/>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5">
            <a:extLst>
              <a:ext uri="{FF2B5EF4-FFF2-40B4-BE49-F238E27FC236}">
                <a16:creationId xmlns:a16="http://schemas.microsoft.com/office/drawing/2014/main" id="{4C637610-9F29-4024-BA9C-1CB52418EFB4}"/>
              </a:ext>
            </a:extLst>
          </p:cNvPr>
          <p:cNvSpPr>
            <a:spLocks noChangeArrowheads="1"/>
          </p:cNvSpPr>
          <p:nvPr/>
        </p:nvSpPr>
        <p:spPr bwMode="auto">
          <a:xfrm>
            <a:off x="2135189" y="765175"/>
            <a:ext cx="1584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ea typeface="等线" panose="02010600030101010101" pitchFamily="2" charset="-122"/>
                <a:cs typeface="Times New Roman" panose="02020603050405020304" pitchFamily="18" charset="0"/>
              </a:rPr>
              <a:t>判定树</a:t>
            </a:r>
          </a:p>
        </p:txBody>
      </p:sp>
      <p:pic>
        <p:nvPicPr>
          <p:cNvPr id="28676" name="图片 2">
            <a:extLst>
              <a:ext uri="{FF2B5EF4-FFF2-40B4-BE49-F238E27FC236}">
                <a16:creationId xmlns:a16="http://schemas.microsoft.com/office/drawing/2014/main" id="{54BAB43C-E3AD-4A75-9E6F-164C983EF8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1916113"/>
            <a:ext cx="8020050" cy="356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862D369-C7EA-4E94-BE69-A8112564E2DA}"/>
              </a:ext>
            </a:extLst>
          </p:cNvPr>
          <p:cNvSpPr txBox="1"/>
          <p:nvPr/>
        </p:nvSpPr>
        <p:spPr>
          <a:xfrm>
            <a:off x="1524000" y="1558336"/>
            <a:ext cx="9080500" cy="4610236"/>
          </a:xfrm>
          <a:prstGeom prst="rect">
            <a:avLst/>
          </a:prstGeom>
          <a:noFill/>
        </p:spPr>
        <p:txBody>
          <a:bodyPr wrap="square">
            <a:spAutoFit/>
          </a:bodyPr>
          <a:lstStyle/>
          <a:p>
            <a:pPr algn="l">
              <a:lnSpc>
                <a:spcPct val="150000"/>
              </a:lnSpc>
            </a:pPr>
            <a:r>
              <a:rPr lang="zh-CN" altLang="zh-CN" sz="1800" kern="0" dirty="0">
                <a:effectLst/>
                <a:latin typeface="Times New Roman" panose="02020603050405020304" pitchFamily="18" charset="0"/>
                <a:ea typeface="宋体" panose="02010600030101010101" pitchFamily="2" charset="-122"/>
              </a:rPr>
              <a:t> 某培训学校为了方便提供培训服务，欲开发一管理平台，该平台的主要业务如下：</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1</a:t>
            </a:r>
            <a:r>
              <a:rPr lang="zh-CN" altLang="zh-CN" sz="1800" kern="0" dirty="0">
                <a:effectLst/>
                <a:latin typeface="Times New Roman" panose="02020603050405020304" pitchFamily="18" charset="0"/>
                <a:ea typeface="宋体" panose="02010600030101010101" pitchFamily="2" charset="-122"/>
              </a:rPr>
              <a:t>）开通会员。根据学员提交的学员信息（身份证号码、电话号码、邮箱）开通会员。</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2</a:t>
            </a:r>
            <a:r>
              <a:rPr lang="zh-CN" altLang="zh-CN" sz="1800" kern="0" dirty="0">
                <a:effectLst/>
                <a:latin typeface="Times New Roman" panose="02020603050405020304" pitchFamily="18" charset="0"/>
                <a:ea typeface="宋体" panose="02010600030101010101" pitchFamily="2" charset="-122"/>
              </a:rPr>
              <a:t>）查看课程。学员可以在平台上查询课程，查看课程详细信息。</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3</a:t>
            </a:r>
            <a:r>
              <a:rPr lang="zh-CN" altLang="zh-CN" sz="1800" kern="0" dirty="0">
                <a:effectLst/>
                <a:latin typeface="Times New Roman" panose="02020603050405020304" pitchFamily="18" charset="0"/>
                <a:ea typeface="宋体" panose="02010600030101010101" pitchFamily="2" charset="-122"/>
              </a:rPr>
              <a:t>）报课缴费：学员可以在查看课程详细信息后报课，并在线缴纳课程费用。</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4</a:t>
            </a:r>
            <a:r>
              <a:rPr lang="zh-CN" altLang="zh-CN" sz="1800" kern="0" dirty="0">
                <a:effectLst/>
                <a:latin typeface="Times New Roman" panose="02020603050405020304" pitchFamily="18" charset="0"/>
                <a:ea typeface="宋体" panose="02010600030101010101" pitchFamily="2" charset="-122"/>
              </a:rPr>
              <a:t>）查看订单：平台从报课列表中读取报课订单信息，将订单明细返回给学员。</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5</a:t>
            </a:r>
            <a:r>
              <a:rPr lang="zh-CN" altLang="zh-CN" sz="1800" kern="0" dirty="0">
                <a:effectLst/>
                <a:latin typeface="Times New Roman" panose="02020603050405020304" pitchFamily="18" charset="0"/>
                <a:ea typeface="宋体" panose="02010600030101010101" pitchFamily="2" charset="-122"/>
              </a:rPr>
              <a:t>）退课退费：学员在线提交退课申请，平台助理在线审核后同意或驳回，若同意据实退款。</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请根据以上系统描述，完成题目</a:t>
            </a:r>
            <a:r>
              <a:rPr lang="en-US" altLang="zh-CN" sz="1800" kern="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lnSpc>
                <a:spcPct val="150000"/>
              </a:lnSpc>
              <a:buFont typeface="+mj-lt"/>
              <a:buAutoNum type="arabicPeriod"/>
            </a:pPr>
            <a:r>
              <a:rPr lang="zh-CN" altLang="zh-CN" sz="1800" kern="0" dirty="0">
                <a:effectLst/>
                <a:latin typeface="Times New Roman" panose="02020603050405020304" pitchFamily="18" charset="0"/>
                <a:ea typeface="宋体" panose="02010600030101010101" pitchFamily="2" charset="-122"/>
              </a:rPr>
              <a:t>画出系统的总体用例图</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lnSpc>
                <a:spcPct val="150000"/>
              </a:lnSpc>
              <a:buFont typeface="+mj-lt"/>
              <a:buAutoNum type="arabicPeriod"/>
            </a:pPr>
            <a:r>
              <a:rPr lang="zh-CN" altLang="zh-CN" sz="1800" kern="0" dirty="0">
                <a:effectLst/>
                <a:latin typeface="Times New Roman" panose="02020603050405020304" pitchFamily="18" charset="0"/>
                <a:ea typeface="宋体" panose="02010600030101010101" pitchFamily="2" charset="-122"/>
              </a:rPr>
              <a:t>画出系统的</a:t>
            </a:r>
            <a:r>
              <a:rPr lang="en-US" altLang="zh-CN" sz="1800" kern="0" dirty="0">
                <a:effectLst/>
                <a:latin typeface="Times New Roman" panose="02020603050405020304" pitchFamily="18" charset="0"/>
                <a:ea typeface="宋体" panose="02010600030101010101" pitchFamily="2" charset="-122"/>
              </a:rPr>
              <a:t>L0</a:t>
            </a: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L1 </a:t>
            </a:r>
            <a:r>
              <a:rPr lang="zh-CN" altLang="zh-CN" sz="1800" kern="0" dirty="0">
                <a:effectLst/>
                <a:latin typeface="Times New Roman" panose="02020603050405020304" pitchFamily="18" charset="0"/>
                <a:ea typeface="宋体" panose="02010600030101010101" pitchFamily="2" charset="-122"/>
              </a:rPr>
              <a:t>两层的数据流图 </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en-US" altLang="zh-CN" sz="1800" kern="0" dirty="0">
                <a:effectLst/>
                <a:latin typeface="Times New Roman" panose="02020603050405020304" pitchFamily="18" charset="0"/>
                <a:ea typeface="宋体" panose="02010600030101010101" pitchFamily="2" charset="-122"/>
              </a:rPr>
              <a:t>3.   </a:t>
            </a:r>
            <a:r>
              <a:rPr lang="zh-CN" altLang="zh-CN" sz="1800" kern="0" dirty="0">
                <a:effectLst/>
                <a:latin typeface="Times New Roman" panose="02020603050405020304" pitchFamily="18" charset="0"/>
                <a:ea typeface="宋体" panose="02010600030101010101" pitchFamily="2" charset="-122"/>
              </a:rPr>
              <a:t>画出系统概念类图，即，分析类图，对象关系模型</a:t>
            </a:r>
            <a:endParaRPr lang="zh-CN" altLang="zh-CN" sz="1400" kern="100" dirty="0">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AABAE843-DF22-492C-A0AE-B050B0F32F52}"/>
              </a:ext>
            </a:extLst>
          </p:cNvPr>
          <p:cNvSpPr txBox="1"/>
          <p:nvPr/>
        </p:nvSpPr>
        <p:spPr>
          <a:xfrm>
            <a:off x="1270000" y="292100"/>
            <a:ext cx="9652000" cy="979499"/>
          </a:xfrm>
          <a:prstGeom prst="rect">
            <a:avLst/>
          </a:prstGeom>
          <a:noFill/>
        </p:spPr>
        <p:txBody>
          <a:bodyPr wrap="square">
            <a:spAutoFit/>
          </a:bodyPr>
          <a:lstStyle/>
          <a:p>
            <a:pPr algn="l">
              <a:lnSpc>
                <a:spcPct val="150000"/>
              </a:lnSpc>
            </a:pPr>
            <a:r>
              <a:rPr lang="zh-CN" altLang="en-US" sz="4400" kern="100" dirty="0">
                <a:effectLst/>
                <a:latin typeface="Times New Roman" panose="02020603050405020304" pitchFamily="18" charset="0"/>
                <a:ea typeface="宋体" panose="02010600030101010101" pitchFamily="2" charset="-122"/>
              </a:rPr>
              <a:t>增加习题</a:t>
            </a:r>
            <a:endParaRPr lang="zh-CN" altLang="zh-CN" sz="4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84526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a:extLst>
              <a:ext uri="{FF2B5EF4-FFF2-40B4-BE49-F238E27FC236}">
                <a16:creationId xmlns:a16="http://schemas.microsoft.com/office/drawing/2014/main" id="{4B8A44EA-E189-45BC-ADB7-C9D68E8D5E7D}"/>
              </a:ext>
            </a:extLst>
          </p:cNvPr>
          <p:cNvGrpSpPr>
            <a:grpSpLocks/>
          </p:cNvGrpSpPr>
          <p:nvPr/>
        </p:nvGrpSpPr>
        <p:grpSpPr bwMode="auto">
          <a:xfrm>
            <a:off x="1847850" y="4173539"/>
            <a:ext cx="4032250" cy="935037"/>
            <a:chOff x="158" y="2614"/>
            <a:chExt cx="2540" cy="589"/>
          </a:xfrm>
        </p:grpSpPr>
        <p:sp>
          <p:nvSpPr>
            <p:cNvPr id="18434" name="Text Box 10">
              <a:extLst>
                <a:ext uri="{FF2B5EF4-FFF2-40B4-BE49-F238E27FC236}">
                  <a16:creationId xmlns:a16="http://schemas.microsoft.com/office/drawing/2014/main" id="{AAAD339B-78EF-445A-9343-FEDFD1314F38}"/>
                </a:ext>
              </a:extLst>
            </p:cNvPr>
            <p:cNvSpPr txBox="1">
              <a:spLocks noChangeArrowheads="1"/>
            </p:cNvSpPr>
            <p:nvPr/>
          </p:nvSpPr>
          <p:spPr bwMode="auto">
            <a:xfrm>
              <a:off x="158" y="2614"/>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en-US" sz="3000">
                <a:solidFill>
                  <a:schemeClr val="bg1"/>
                </a:solidFill>
                <a:latin typeface="黑体" panose="02010609060101010101" pitchFamily="49" charset="-122"/>
                <a:ea typeface="黑体" panose="02010609060101010101" pitchFamily="49" charset="-122"/>
              </a:endParaRPr>
            </a:p>
          </p:txBody>
        </p:sp>
        <p:sp>
          <p:nvSpPr>
            <p:cNvPr id="18435" name="Text Box 11">
              <a:extLst>
                <a:ext uri="{FF2B5EF4-FFF2-40B4-BE49-F238E27FC236}">
                  <a16:creationId xmlns:a16="http://schemas.microsoft.com/office/drawing/2014/main" id="{8C902AC7-97A1-4213-AEAE-EFD9F50968A7}"/>
                </a:ext>
              </a:extLst>
            </p:cNvPr>
            <p:cNvSpPr txBox="1">
              <a:spLocks noChangeArrowheads="1"/>
            </p:cNvSpPr>
            <p:nvPr/>
          </p:nvSpPr>
          <p:spPr bwMode="auto">
            <a:xfrm>
              <a:off x="657" y="2915"/>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en-US" sz="2400" b="1">
                <a:solidFill>
                  <a:schemeClr val="bg1"/>
                </a:solidFill>
                <a:latin typeface="黑体" panose="02010609060101010101" pitchFamily="49" charset="-122"/>
                <a:ea typeface="黑体" panose="02010609060101010101" pitchFamily="49" charset="-122"/>
              </a:endParaRPr>
            </a:p>
          </p:txBody>
        </p:sp>
      </p:grpSp>
      <p:sp>
        <p:nvSpPr>
          <p:cNvPr id="18436" name="标题 7">
            <a:extLst>
              <a:ext uri="{FF2B5EF4-FFF2-40B4-BE49-F238E27FC236}">
                <a16:creationId xmlns:a16="http://schemas.microsoft.com/office/drawing/2014/main" id="{73FB3BA8-7660-4CEC-8429-EF405E65369D}"/>
              </a:ext>
            </a:extLst>
          </p:cNvPr>
          <p:cNvSpPr>
            <a:spLocks noGrp="1" noChangeArrowheads="1"/>
          </p:cNvSpPr>
          <p:nvPr>
            <p:ph type="ctrTitle"/>
          </p:nvPr>
        </p:nvSpPr>
        <p:spPr/>
        <p:txBody>
          <a:bodyPr/>
          <a:lstStyle/>
          <a:p>
            <a:pPr eaLnBrk="1" hangingPunct="1"/>
            <a:r>
              <a:rPr lang="zh-CN" altLang="en-US" dirty="0"/>
              <a:t>一、用例图</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a:extLst>
              <a:ext uri="{FF2B5EF4-FFF2-40B4-BE49-F238E27FC236}">
                <a16:creationId xmlns:a16="http://schemas.microsoft.com/office/drawing/2014/main" id="{EC9E1709-6208-4944-81ED-BD0BDB273D60}"/>
              </a:ext>
            </a:extLst>
          </p:cNvPr>
          <p:cNvSpPr>
            <a:spLocks noGrp="1" noChangeArrowheads="1"/>
          </p:cNvSpPr>
          <p:nvPr>
            <p:ph type="title"/>
          </p:nvPr>
        </p:nvSpPr>
        <p:spPr>
          <a:xfrm>
            <a:off x="1992313" y="0"/>
            <a:ext cx="8229600" cy="1143000"/>
          </a:xfrm>
        </p:spPr>
        <p:txBody>
          <a:bodyPr/>
          <a:lstStyle/>
          <a:p>
            <a:pPr algn="l" eaLnBrk="1" hangingPunct="1"/>
            <a:r>
              <a:rPr lang="zh-CN" altLang="en-US" sz="3800"/>
              <a:t>用例图</a:t>
            </a:r>
          </a:p>
        </p:txBody>
      </p:sp>
      <p:sp>
        <p:nvSpPr>
          <p:cNvPr id="19458" name="内容占位符 1">
            <a:extLst>
              <a:ext uri="{FF2B5EF4-FFF2-40B4-BE49-F238E27FC236}">
                <a16:creationId xmlns:a16="http://schemas.microsoft.com/office/drawing/2014/main" id="{7D57D441-8E3A-4027-895D-5F22C8AEB15D}"/>
              </a:ext>
            </a:extLst>
          </p:cNvPr>
          <p:cNvSpPr>
            <a:spLocks noGrp="1" noChangeArrowheads="1"/>
          </p:cNvSpPr>
          <p:nvPr>
            <p:ph idx="1"/>
          </p:nvPr>
        </p:nvSpPr>
        <p:spPr>
          <a:xfrm>
            <a:off x="2063750" y="947738"/>
            <a:ext cx="7416800" cy="5218112"/>
          </a:xfrm>
        </p:spPr>
        <p:txBody>
          <a:bodyPr/>
          <a:lstStyle/>
          <a:p>
            <a:r>
              <a:rPr lang="zh-CN" altLang="en-US" dirty="0"/>
              <a:t>定义：用例图是指由</a:t>
            </a:r>
            <a:r>
              <a:rPr lang="zh-CN" altLang="en-US" b="1" dirty="0"/>
              <a:t>参与者</a:t>
            </a:r>
            <a:r>
              <a:rPr lang="zh-CN" altLang="en-US" dirty="0"/>
              <a:t>（</a:t>
            </a:r>
            <a:r>
              <a:rPr lang="en-US" altLang="zh-CN" dirty="0"/>
              <a:t>Actor</a:t>
            </a:r>
            <a:r>
              <a:rPr lang="zh-CN" altLang="en-US" dirty="0"/>
              <a:t>）、</a:t>
            </a:r>
            <a:r>
              <a:rPr lang="zh-CN" altLang="en-US" b="1" dirty="0"/>
              <a:t>用例</a:t>
            </a:r>
            <a:r>
              <a:rPr lang="zh-CN" altLang="en-US" dirty="0"/>
              <a:t>（</a:t>
            </a:r>
            <a:r>
              <a:rPr lang="en-US" altLang="zh-CN" dirty="0"/>
              <a:t>Use Case</a:t>
            </a:r>
            <a:r>
              <a:rPr lang="zh-CN" altLang="en-US" dirty="0"/>
              <a:t>），</a:t>
            </a:r>
            <a:r>
              <a:rPr lang="zh-CN" altLang="en-US" b="1" dirty="0"/>
              <a:t>边界</a:t>
            </a:r>
            <a:r>
              <a:rPr lang="zh-CN" altLang="en-US" dirty="0"/>
              <a:t>以及它们之间的</a:t>
            </a:r>
            <a:r>
              <a:rPr lang="zh-CN" altLang="en-US" b="1" dirty="0"/>
              <a:t>关系</a:t>
            </a:r>
            <a:r>
              <a:rPr lang="zh-CN" altLang="en-US" dirty="0"/>
              <a:t>构成的用于描述系统功能的视图。用例图（</a:t>
            </a:r>
            <a:r>
              <a:rPr lang="en-US" altLang="zh-CN" dirty="0"/>
              <a:t>User Case</a:t>
            </a:r>
            <a:r>
              <a:rPr lang="zh-CN" altLang="en-US" dirty="0"/>
              <a:t>）是外部用户（被称为参与者）所能观察到的系统功能的模型图。</a:t>
            </a:r>
            <a:endParaRPr lang="en-US" altLang="zh-CN" dirty="0"/>
          </a:p>
          <a:p>
            <a:r>
              <a:rPr lang="zh-CN" altLang="en-US" dirty="0"/>
              <a:t>用例图构成元素：参与者（</a:t>
            </a:r>
            <a:r>
              <a:rPr lang="en-US" altLang="zh-CN" dirty="0"/>
              <a:t>Actor</a:t>
            </a:r>
            <a:r>
              <a:rPr lang="zh-CN" altLang="en-US" dirty="0"/>
              <a:t>）、用例（</a:t>
            </a:r>
            <a:r>
              <a:rPr lang="en-US" altLang="zh-CN" dirty="0"/>
              <a:t>User Case</a:t>
            </a:r>
            <a:r>
              <a:rPr lang="zh-CN" altLang="en-US" dirty="0"/>
              <a:t>）、系统边界、关系</a:t>
            </a:r>
            <a:endParaRPr lang="en-US" altLang="zh-CN" dirty="0"/>
          </a:p>
          <a:p>
            <a:r>
              <a:rPr lang="zh-CN" altLang="en-US" b="1" dirty="0"/>
              <a:t>参与者</a:t>
            </a:r>
            <a:r>
              <a:rPr lang="zh-CN" altLang="en-US" dirty="0"/>
              <a:t>：是指系统以外的，使用系统或与系统交互中所扮演的角色（用户、组织或外部系统）。参与者不是指人或事物本身，而是表示人或事物当时所扮演的角色。用一个</a:t>
            </a:r>
            <a:r>
              <a:rPr lang="zh-CN" altLang="en-US" b="1" dirty="0"/>
              <a:t>小人</a:t>
            </a:r>
            <a:r>
              <a:rPr lang="zh-CN" altLang="en-US" dirty="0"/>
              <a:t>表示。</a:t>
            </a:r>
            <a:endParaRPr lang="en-US" altLang="zh-CN" dirty="0"/>
          </a:p>
          <a:p>
            <a:endParaRPr lang="zh-CN" altLang="en-US" dirty="0"/>
          </a:p>
        </p:txBody>
      </p:sp>
      <p:pic>
        <p:nvPicPr>
          <p:cNvPr id="19459" name="图片 2">
            <a:extLst>
              <a:ext uri="{FF2B5EF4-FFF2-40B4-BE49-F238E27FC236}">
                <a16:creationId xmlns:a16="http://schemas.microsoft.com/office/drawing/2014/main" id="{35024265-ACD8-4A0A-93FE-79EB1FF37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3477"/>
          <a:stretch>
            <a:fillRect/>
          </a:stretch>
        </p:blipFill>
        <p:spPr bwMode="auto">
          <a:xfrm>
            <a:off x="9264651" y="4437064"/>
            <a:ext cx="115252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a:extLst>
              <a:ext uri="{FF2B5EF4-FFF2-40B4-BE49-F238E27FC236}">
                <a16:creationId xmlns:a16="http://schemas.microsoft.com/office/drawing/2014/main" id="{2DE19C51-825A-4335-9FAF-16A6DD902F5E}"/>
              </a:ext>
            </a:extLst>
          </p:cNvPr>
          <p:cNvSpPr>
            <a:spLocks noGrp="1" noChangeArrowheads="1"/>
          </p:cNvSpPr>
          <p:nvPr>
            <p:ph type="title"/>
          </p:nvPr>
        </p:nvSpPr>
        <p:spPr>
          <a:xfrm>
            <a:off x="1992313" y="0"/>
            <a:ext cx="8229600" cy="1143000"/>
          </a:xfrm>
        </p:spPr>
        <p:txBody>
          <a:bodyPr/>
          <a:lstStyle/>
          <a:p>
            <a:pPr algn="l" eaLnBrk="1" hangingPunct="1"/>
            <a:r>
              <a:rPr lang="zh-CN" altLang="en-US" sz="3800"/>
              <a:t>用例图</a:t>
            </a:r>
          </a:p>
        </p:txBody>
      </p:sp>
      <p:sp>
        <p:nvSpPr>
          <p:cNvPr id="21506" name="内容占位符 1">
            <a:extLst>
              <a:ext uri="{FF2B5EF4-FFF2-40B4-BE49-F238E27FC236}">
                <a16:creationId xmlns:a16="http://schemas.microsoft.com/office/drawing/2014/main" id="{E78324F3-8872-437C-8317-E078666E543C}"/>
              </a:ext>
            </a:extLst>
          </p:cNvPr>
          <p:cNvSpPr>
            <a:spLocks noGrp="1" noChangeArrowheads="1"/>
          </p:cNvSpPr>
          <p:nvPr>
            <p:ph idx="1"/>
          </p:nvPr>
        </p:nvSpPr>
        <p:spPr>
          <a:xfrm>
            <a:off x="1524000" y="947738"/>
            <a:ext cx="7956550" cy="5218112"/>
          </a:xfrm>
        </p:spPr>
        <p:txBody>
          <a:bodyPr/>
          <a:lstStyle/>
          <a:p>
            <a:r>
              <a:rPr lang="zh-CN" altLang="en-US" b="1" dirty="0"/>
              <a:t>用例</a:t>
            </a:r>
            <a:r>
              <a:rPr lang="zh-CN" altLang="en-US" dirty="0"/>
              <a:t>（</a:t>
            </a:r>
            <a:r>
              <a:rPr lang="en-US" altLang="zh-CN" dirty="0"/>
              <a:t>Use Case</a:t>
            </a:r>
            <a:r>
              <a:rPr lang="zh-CN" altLang="en-US" dirty="0"/>
              <a:t>）：用例就是外部可见的系统功能，</a:t>
            </a:r>
            <a:r>
              <a:rPr lang="zh-CN" altLang="en-US" b="1" dirty="0"/>
              <a:t>对系统提供的服务进行描述</a:t>
            </a:r>
            <a:r>
              <a:rPr lang="zh-CN" altLang="en-US" dirty="0"/>
              <a:t>。用</a:t>
            </a:r>
            <a:r>
              <a:rPr lang="zh-CN" altLang="en-US" b="1" dirty="0"/>
              <a:t>椭圆</a:t>
            </a:r>
            <a:r>
              <a:rPr lang="zh-CN" altLang="en-US" dirty="0"/>
              <a:t>表示。</a:t>
            </a:r>
            <a:r>
              <a:rPr lang="zh-CN" altLang="en-US" b="1" dirty="0"/>
              <a:t>用例命名</a:t>
            </a:r>
            <a:r>
              <a:rPr lang="zh-CN" altLang="en-US" dirty="0"/>
              <a:t>看可用用简单、描述性的名称，一般为带有动作性的词。</a:t>
            </a:r>
            <a:endParaRPr lang="en-US" altLang="zh-CN" dirty="0"/>
          </a:p>
          <a:p>
            <a:r>
              <a:rPr lang="zh-CN" altLang="en-US" b="1" dirty="0"/>
              <a:t>系统边界</a:t>
            </a:r>
            <a:r>
              <a:rPr lang="zh-CN" altLang="en-US" dirty="0"/>
              <a:t>：用来表示正在建模系统的边界。边界内表示系统的组成部分，边界外表示系统外部。系统边界在画图中用</a:t>
            </a:r>
            <a:r>
              <a:rPr lang="zh-CN" altLang="en-US" b="1" dirty="0"/>
              <a:t>方框</a:t>
            </a:r>
            <a:r>
              <a:rPr lang="zh-CN" altLang="en-US" dirty="0"/>
              <a:t>来表示，同时</a:t>
            </a:r>
            <a:r>
              <a:rPr lang="zh-CN" altLang="en-US" b="1" dirty="0"/>
              <a:t>附上系统的名称</a:t>
            </a:r>
            <a:r>
              <a:rPr lang="zh-CN" altLang="en-US" dirty="0"/>
              <a:t>，</a:t>
            </a:r>
            <a:r>
              <a:rPr lang="zh-CN" altLang="en-US" b="1" dirty="0"/>
              <a:t>参与者画在边界的外面，用例画在边界里面</a:t>
            </a:r>
            <a:r>
              <a:rPr lang="zh-CN" altLang="en-US" dirty="0"/>
              <a:t>。（系统边界的作用有时候不是很明显，在画图时可省略。）</a:t>
            </a:r>
            <a:endParaRPr lang="en-US" altLang="zh-CN" dirty="0"/>
          </a:p>
        </p:txBody>
      </p:sp>
      <p:pic>
        <p:nvPicPr>
          <p:cNvPr id="21507" name="图片 1">
            <a:extLst>
              <a:ext uri="{FF2B5EF4-FFF2-40B4-BE49-F238E27FC236}">
                <a16:creationId xmlns:a16="http://schemas.microsoft.com/office/drawing/2014/main" id="{482CB6DE-4AAC-4914-948D-A7C0205AA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743" t="22482" r="23064"/>
          <a:stretch>
            <a:fillRect/>
          </a:stretch>
        </p:blipFill>
        <p:spPr bwMode="auto">
          <a:xfrm>
            <a:off x="9336089" y="1495426"/>
            <a:ext cx="1462087"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8770E542-2B5E-419B-9F6A-3C7BB752A3A6}"/>
              </a:ext>
            </a:extLst>
          </p:cNvPr>
          <p:cNvPicPr>
            <a:picLocks noChangeAspect="1"/>
          </p:cNvPicPr>
          <p:nvPr/>
        </p:nvPicPr>
        <p:blipFill>
          <a:blip r:embed="rId4"/>
          <a:stretch>
            <a:fillRect/>
          </a:stretch>
        </p:blipFill>
        <p:spPr>
          <a:xfrm>
            <a:off x="9429750" y="3245563"/>
            <a:ext cx="2387047" cy="25274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FD18A-3505-40B9-90B5-FB7ED2125AF6}"/>
              </a:ext>
            </a:extLst>
          </p:cNvPr>
          <p:cNvSpPr txBox="1">
            <a:spLocks noChangeArrowheads="1"/>
          </p:cNvSpPr>
          <p:nvPr/>
        </p:nvSpPr>
        <p:spPr>
          <a:xfrm>
            <a:off x="2305050" y="712788"/>
            <a:ext cx="822960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a:t>瀑布模型（续）</a:t>
            </a:r>
          </a:p>
        </p:txBody>
      </p:sp>
      <p:sp>
        <p:nvSpPr>
          <p:cNvPr id="3" name="内容占位符 2">
            <a:extLst>
              <a:ext uri="{FF2B5EF4-FFF2-40B4-BE49-F238E27FC236}">
                <a16:creationId xmlns:a16="http://schemas.microsoft.com/office/drawing/2014/main" id="{C26D5AD3-7764-4D43-9CD3-8850368333EA}"/>
              </a:ext>
            </a:extLst>
          </p:cNvPr>
          <p:cNvSpPr txBox="1">
            <a:spLocks noChangeArrowheads="1"/>
          </p:cNvSpPr>
          <p:nvPr/>
        </p:nvSpPr>
        <p:spPr>
          <a:xfrm>
            <a:off x="2305050" y="2038350"/>
            <a:ext cx="82296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dirty="0"/>
              <a:t>适用范围</a:t>
            </a:r>
            <a:r>
              <a:rPr lang="zh-CN" altLang="en-US" dirty="0">
                <a:solidFill>
                  <a:srgbClr val="FF0000"/>
                </a:solidFill>
              </a:rPr>
              <a:t>？</a:t>
            </a:r>
            <a:endParaRPr lang="en-US" altLang="zh-CN" dirty="0">
              <a:solidFill>
                <a:srgbClr val="FF0000"/>
              </a:solidFill>
            </a:endParaRPr>
          </a:p>
          <a:p>
            <a:pPr lvl="1">
              <a:lnSpc>
                <a:spcPct val="150000"/>
              </a:lnSpc>
            </a:pPr>
            <a:r>
              <a:rPr lang="zh-CN" altLang="en-US" dirty="0"/>
              <a:t>通常发生在对一个已有系统进行</a:t>
            </a:r>
            <a:r>
              <a:rPr lang="zh-CN" altLang="en-US" dirty="0">
                <a:solidFill>
                  <a:srgbClr val="FF0000"/>
                </a:solidFill>
              </a:rPr>
              <a:t>明确</a:t>
            </a:r>
            <a:r>
              <a:rPr lang="zh-CN" altLang="en-US" dirty="0"/>
              <a:t>定义的适应性调整和增强的时候</a:t>
            </a:r>
            <a:endParaRPr lang="en-US" altLang="zh-CN" dirty="0"/>
          </a:p>
          <a:p>
            <a:pPr lvl="1">
              <a:lnSpc>
                <a:spcPct val="150000"/>
              </a:lnSpc>
            </a:pPr>
            <a:r>
              <a:rPr lang="zh-CN" altLang="en-US" dirty="0"/>
              <a:t>对于一个新的项目，</a:t>
            </a:r>
            <a:r>
              <a:rPr lang="zh-CN" altLang="en-US" dirty="0">
                <a:solidFill>
                  <a:srgbClr val="FF0000"/>
                </a:solidFill>
              </a:rPr>
              <a:t>需求必须是准确定义和相对稳定的</a:t>
            </a:r>
          </a:p>
        </p:txBody>
      </p:sp>
    </p:spTree>
    <p:extLst>
      <p:ext uri="{BB962C8B-B14F-4D97-AF65-F5344CB8AC3E}">
        <p14:creationId xmlns:p14="http://schemas.microsoft.com/office/powerpoint/2010/main" val="269726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a:extLst>
              <a:ext uri="{FF2B5EF4-FFF2-40B4-BE49-F238E27FC236}">
                <a16:creationId xmlns:a16="http://schemas.microsoft.com/office/drawing/2014/main" id="{E5FBEBAE-4817-4745-B32C-1C9A89E759CD}"/>
              </a:ext>
            </a:extLst>
          </p:cNvPr>
          <p:cNvSpPr>
            <a:spLocks noGrp="1" noChangeArrowheads="1"/>
          </p:cNvSpPr>
          <p:nvPr>
            <p:ph type="title"/>
          </p:nvPr>
        </p:nvSpPr>
        <p:spPr>
          <a:xfrm>
            <a:off x="1992313" y="0"/>
            <a:ext cx="8229600" cy="1143000"/>
          </a:xfrm>
        </p:spPr>
        <p:txBody>
          <a:bodyPr/>
          <a:lstStyle/>
          <a:p>
            <a:pPr algn="l" eaLnBrk="1" hangingPunct="1"/>
            <a:r>
              <a:rPr lang="zh-CN" altLang="en-US" sz="3800"/>
              <a:t>用例图</a:t>
            </a:r>
          </a:p>
        </p:txBody>
      </p:sp>
      <p:sp>
        <p:nvSpPr>
          <p:cNvPr id="23554" name="内容占位符 1">
            <a:extLst>
              <a:ext uri="{FF2B5EF4-FFF2-40B4-BE49-F238E27FC236}">
                <a16:creationId xmlns:a16="http://schemas.microsoft.com/office/drawing/2014/main" id="{E989A0C8-9C31-4F31-9093-31A5258FC27D}"/>
              </a:ext>
            </a:extLst>
          </p:cNvPr>
          <p:cNvSpPr>
            <a:spLocks noGrp="1" noChangeArrowheads="1"/>
          </p:cNvSpPr>
          <p:nvPr>
            <p:ph idx="1"/>
          </p:nvPr>
        </p:nvSpPr>
        <p:spPr>
          <a:xfrm>
            <a:off x="2063750" y="947738"/>
            <a:ext cx="7416800" cy="5218112"/>
          </a:xfrm>
        </p:spPr>
        <p:txBody>
          <a:bodyPr/>
          <a:lstStyle/>
          <a:p>
            <a:r>
              <a:rPr lang="zh-CN" altLang="en-US" b="1"/>
              <a:t>关系</a:t>
            </a:r>
            <a:r>
              <a:rPr lang="zh-CN" altLang="en-US"/>
              <a:t>：用例图中涉及的关系有：关联、泛化、包含、扩展。如下表所示：</a:t>
            </a:r>
            <a:endParaRPr lang="en-US" altLang="zh-CN"/>
          </a:p>
        </p:txBody>
      </p:sp>
      <p:graphicFrame>
        <p:nvGraphicFramePr>
          <p:cNvPr id="3" name="表格 2">
            <a:extLst>
              <a:ext uri="{FF2B5EF4-FFF2-40B4-BE49-F238E27FC236}">
                <a16:creationId xmlns:a16="http://schemas.microsoft.com/office/drawing/2014/main" id="{9E8D1002-BD0C-48C2-ADC8-76CFBF61A77C}"/>
              </a:ext>
            </a:extLst>
          </p:cNvPr>
          <p:cNvGraphicFramePr>
            <a:graphicFrameLocks noGrp="1"/>
          </p:cNvGraphicFramePr>
          <p:nvPr/>
        </p:nvGraphicFramePr>
        <p:xfrm>
          <a:off x="2052639" y="2090738"/>
          <a:ext cx="8220075" cy="4302556"/>
        </p:xfrm>
        <a:graphic>
          <a:graphicData uri="http://schemas.openxmlformats.org/drawingml/2006/table">
            <a:tbl>
              <a:tblPr firstRow="1" bandRow="1">
                <a:tableStyleId>{5C22544A-7EE6-4342-B048-85BDC9FD1C3A}</a:tableStyleId>
              </a:tblPr>
              <a:tblGrid>
                <a:gridCol w="1450845">
                  <a:extLst>
                    <a:ext uri="{9D8B030D-6E8A-4147-A177-3AD203B41FA5}">
                      <a16:colId xmlns:a16="http://schemas.microsoft.com/office/drawing/2014/main" val="20000"/>
                    </a:ext>
                  </a:extLst>
                </a:gridCol>
                <a:gridCol w="5040916">
                  <a:extLst>
                    <a:ext uri="{9D8B030D-6E8A-4147-A177-3AD203B41FA5}">
                      <a16:colId xmlns:a16="http://schemas.microsoft.com/office/drawing/2014/main" val="20001"/>
                    </a:ext>
                  </a:extLst>
                </a:gridCol>
                <a:gridCol w="1728314">
                  <a:extLst>
                    <a:ext uri="{9D8B030D-6E8A-4147-A177-3AD203B41FA5}">
                      <a16:colId xmlns:a16="http://schemas.microsoft.com/office/drawing/2014/main" val="20002"/>
                    </a:ext>
                  </a:extLst>
                </a:gridCol>
              </a:tblGrid>
              <a:tr h="370740">
                <a:tc>
                  <a:txBody>
                    <a:bodyPr/>
                    <a:lstStyle/>
                    <a:p>
                      <a:r>
                        <a:rPr lang="zh-CN" altLang="en-US" sz="1800" dirty="0"/>
                        <a:t>关系类型</a:t>
                      </a:r>
                    </a:p>
                  </a:txBody>
                  <a:tcPr marL="91446" marR="91446" marT="45707" marB="45707"/>
                </a:tc>
                <a:tc>
                  <a:txBody>
                    <a:bodyPr/>
                    <a:lstStyle/>
                    <a:p>
                      <a:r>
                        <a:rPr lang="zh-CN" altLang="en-US" sz="1800" dirty="0"/>
                        <a:t>说明</a:t>
                      </a:r>
                    </a:p>
                  </a:txBody>
                  <a:tcPr marL="91446" marR="91446" marT="45707" marB="45707"/>
                </a:tc>
                <a:tc>
                  <a:txBody>
                    <a:bodyPr/>
                    <a:lstStyle/>
                    <a:p>
                      <a:r>
                        <a:rPr lang="zh-CN" altLang="en-US" sz="1800" dirty="0"/>
                        <a:t>符号表示</a:t>
                      </a:r>
                    </a:p>
                  </a:txBody>
                  <a:tcPr marL="91446" marR="91446" marT="45707" marB="45707"/>
                </a:tc>
                <a:extLst>
                  <a:ext uri="{0D108BD9-81ED-4DB2-BD59-A6C34878D82A}">
                    <a16:rowId xmlns:a16="http://schemas.microsoft.com/office/drawing/2014/main" val="10000"/>
                  </a:ext>
                </a:extLst>
              </a:tr>
              <a:tr h="914275">
                <a:tc>
                  <a:txBody>
                    <a:bodyPr/>
                    <a:lstStyle/>
                    <a:p>
                      <a:r>
                        <a:rPr lang="zh-CN" altLang="en-US" sz="1800" dirty="0"/>
                        <a:t>关联</a:t>
                      </a:r>
                    </a:p>
                  </a:txBody>
                  <a:tcPr marL="91446" marR="91446" marT="45707" marB="45707"/>
                </a:tc>
                <a:tc>
                  <a:txBody>
                    <a:bodyPr/>
                    <a:lstStyle/>
                    <a:p>
                      <a:r>
                        <a:rPr lang="zh-CN" altLang="en-US" sz="1800" b="1" dirty="0"/>
                        <a:t>参与者与用例间</a:t>
                      </a:r>
                      <a:r>
                        <a:rPr lang="zh-CN" altLang="en-US" sz="1800" dirty="0"/>
                        <a:t>的关系，用单向箭头，表示谁启动用例，</a:t>
                      </a:r>
                      <a:r>
                        <a:rPr lang="zh-CN" altLang="en-US" sz="1800" b="0" i="0" u="none" strike="noStrike" kern="1200" dirty="0">
                          <a:solidFill>
                            <a:schemeClr val="dk1"/>
                          </a:solidFill>
                          <a:effectLst/>
                          <a:latin typeface="+mn-lt"/>
                          <a:ea typeface="+mn-ea"/>
                          <a:cs typeface="+mn-cs"/>
                        </a:rPr>
                        <a:t>每个用例都有角色启动，除了包含和扩展用例。</a:t>
                      </a:r>
                      <a:endParaRPr lang="en-US" altLang="zh-CN" sz="1800" dirty="0"/>
                    </a:p>
                  </a:txBody>
                  <a:tcPr marL="91446" marR="91446" marT="45707" marB="45707"/>
                </a:tc>
                <a:tc>
                  <a:txBody>
                    <a:bodyPr/>
                    <a:lstStyle/>
                    <a:p>
                      <a:endParaRPr lang="zh-CN" altLang="en-US" sz="1800"/>
                    </a:p>
                  </a:txBody>
                  <a:tcPr marL="91446" marR="91446" marT="45707" marB="45707"/>
                </a:tc>
                <a:extLst>
                  <a:ext uri="{0D108BD9-81ED-4DB2-BD59-A6C34878D82A}">
                    <a16:rowId xmlns:a16="http://schemas.microsoft.com/office/drawing/2014/main" val="10001"/>
                  </a:ext>
                </a:extLst>
              </a:tr>
              <a:tr h="1188561">
                <a:tc>
                  <a:txBody>
                    <a:bodyPr/>
                    <a:lstStyle/>
                    <a:p>
                      <a:r>
                        <a:rPr lang="zh-CN" altLang="en-US" sz="1800" dirty="0"/>
                        <a:t>泛化</a:t>
                      </a:r>
                    </a:p>
                  </a:txBody>
                  <a:tcPr marL="91446" marR="91446" marT="45707" marB="45707"/>
                </a:tc>
                <a:tc>
                  <a:txBody>
                    <a:bodyPr/>
                    <a:lstStyle/>
                    <a:p>
                      <a:r>
                        <a:rPr lang="zh-CN" altLang="en-US" sz="1800" b="1" dirty="0"/>
                        <a:t>参与者之间或用例之间</a:t>
                      </a:r>
                      <a:r>
                        <a:rPr lang="zh-CN" altLang="en-US" sz="1800" dirty="0"/>
                        <a:t>的关系，</a:t>
                      </a:r>
                      <a:r>
                        <a:rPr lang="zh-CN" altLang="en-US" sz="1800" b="0" i="0" u="none" strike="noStrike" kern="1200" dirty="0">
                          <a:solidFill>
                            <a:schemeClr val="dk1"/>
                          </a:solidFill>
                          <a:effectLst/>
                          <a:latin typeface="+mn-lt"/>
                          <a:ea typeface="+mn-ea"/>
                          <a:cs typeface="+mn-cs"/>
                        </a:rPr>
                        <a:t>一个用例和其几种情形的用例间构成泛化关系。往往父用例表示为抽象用例。任何父用例出现的地方子用例也可出现。</a:t>
                      </a:r>
                    </a:p>
                  </a:txBody>
                  <a:tcPr marL="91446" marR="91446" marT="45707" marB="45707"/>
                </a:tc>
                <a:tc>
                  <a:txBody>
                    <a:bodyPr/>
                    <a:lstStyle/>
                    <a:p>
                      <a:endParaRPr lang="zh-CN" altLang="en-US" sz="1800" dirty="0"/>
                    </a:p>
                  </a:txBody>
                  <a:tcPr marL="91446" marR="91446" marT="45707" marB="45707"/>
                </a:tc>
                <a:extLst>
                  <a:ext uri="{0D108BD9-81ED-4DB2-BD59-A6C34878D82A}">
                    <a16:rowId xmlns:a16="http://schemas.microsoft.com/office/drawing/2014/main" val="10002"/>
                  </a:ext>
                </a:extLst>
              </a:tr>
              <a:tr h="914275">
                <a:tc>
                  <a:txBody>
                    <a:bodyPr/>
                    <a:lstStyle/>
                    <a:p>
                      <a:r>
                        <a:rPr lang="zh-CN" altLang="en-US" sz="1800" dirty="0"/>
                        <a:t>包含</a:t>
                      </a:r>
                    </a:p>
                  </a:txBody>
                  <a:tcPr marL="91446" marR="91446" marT="45707" marB="45707"/>
                </a:tc>
                <a:tc>
                  <a:txBody>
                    <a:bodyPr/>
                    <a:lstStyle/>
                    <a:p>
                      <a:r>
                        <a:rPr lang="zh-CN" altLang="en-US" sz="1800" b="1" dirty="0"/>
                        <a:t>用例之间</a:t>
                      </a:r>
                      <a:r>
                        <a:rPr lang="zh-CN" altLang="en-US" sz="1800" dirty="0"/>
                        <a:t>的关系，其中一个用例（基本用例，</a:t>
                      </a:r>
                      <a:r>
                        <a:rPr lang="en-US" altLang="zh-CN" sz="1800" dirty="0"/>
                        <a:t>base use case</a:t>
                      </a:r>
                      <a:r>
                        <a:rPr lang="zh-CN" altLang="en-US" sz="1800" dirty="0"/>
                        <a:t>）的行为包含了另一个用例（包含用例，</a:t>
                      </a:r>
                      <a:r>
                        <a:rPr lang="en-US" altLang="zh-CN" sz="1800" dirty="0"/>
                        <a:t>inclusion use case</a:t>
                      </a:r>
                      <a:r>
                        <a:rPr lang="zh-CN" altLang="en-US" sz="1800" dirty="0"/>
                        <a:t>）的行为。</a:t>
                      </a:r>
                      <a:endParaRPr lang="en-US" altLang="zh-CN" sz="1800" dirty="0"/>
                    </a:p>
                  </a:txBody>
                  <a:tcPr marL="91446" marR="91446" marT="45707" marB="45707"/>
                </a:tc>
                <a:tc>
                  <a:txBody>
                    <a:bodyPr/>
                    <a:lstStyle/>
                    <a:p>
                      <a:endParaRPr lang="zh-CN" altLang="en-US" sz="1800"/>
                    </a:p>
                  </a:txBody>
                  <a:tcPr marL="91446" marR="91446" marT="45707" marB="45707"/>
                </a:tc>
                <a:extLst>
                  <a:ext uri="{0D108BD9-81ED-4DB2-BD59-A6C34878D82A}">
                    <a16:rowId xmlns:a16="http://schemas.microsoft.com/office/drawing/2014/main" val="10003"/>
                  </a:ext>
                </a:extLst>
              </a:tr>
              <a:tr h="914275">
                <a:tc>
                  <a:txBody>
                    <a:bodyPr/>
                    <a:lstStyle/>
                    <a:p>
                      <a:r>
                        <a:rPr lang="zh-CN" altLang="en-US" sz="1800" dirty="0"/>
                        <a:t>扩展</a:t>
                      </a:r>
                    </a:p>
                  </a:txBody>
                  <a:tcPr marL="91446" marR="91446" marT="45707" marB="45707"/>
                </a:tc>
                <a:tc>
                  <a:txBody>
                    <a:bodyPr/>
                    <a:lstStyle/>
                    <a:p>
                      <a:r>
                        <a:rPr lang="zh-CN" altLang="en-US" sz="1800" b="1" dirty="0"/>
                        <a:t>用例之间</a:t>
                      </a:r>
                      <a:r>
                        <a:rPr lang="zh-CN" altLang="en-US" sz="1800" dirty="0"/>
                        <a:t>的关系，一个用例可以被定义为基础用例的增量的扩展，称作为扩展关系。</a:t>
                      </a:r>
                      <a:endParaRPr lang="en-US" altLang="zh-CN" sz="1800" dirty="0"/>
                    </a:p>
                    <a:p>
                      <a:endParaRPr lang="zh-CN" altLang="en-US" sz="1800" dirty="0"/>
                    </a:p>
                  </a:txBody>
                  <a:tcPr marL="91446" marR="91446" marT="45707" marB="45707"/>
                </a:tc>
                <a:tc>
                  <a:txBody>
                    <a:bodyPr/>
                    <a:lstStyle/>
                    <a:p>
                      <a:endParaRPr lang="zh-CN" altLang="en-US" sz="1800" dirty="0"/>
                    </a:p>
                  </a:txBody>
                  <a:tcPr marL="91446" marR="91446" marT="45707" marB="45707"/>
                </a:tc>
                <a:extLst>
                  <a:ext uri="{0D108BD9-81ED-4DB2-BD59-A6C34878D82A}">
                    <a16:rowId xmlns:a16="http://schemas.microsoft.com/office/drawing/2014/main" val="10004"/>
                  </a:ext>
                </a:extLst>
              </a:tr>
            </a:tbl>
          </a:graphicData>
        </a:graphic>
      </p:graphicFrame>
      <p:pic>
        <p:nvPicPr>
          <p:cNvPr id="23581" name="图片 6">
            <a:extLst>
              <a:ext uri="{FF2B5EF4-FFF2-40B4-BE49-F238E27FC236}">
                <a16:creationId xmlns:a16="http://schemas.microsoft.com/office/drawing/2014/main" id="{4898CFDE-77F0-40CA-9061-B40D46057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7913" y="2754314"/>
            <a:ext cx="12763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2" name="图片 7">
            <a:extLst>
              <a:ext uri="{FF2B5EF4-FFF2-40B4-BE49-F238E27FC236}">
                <a16:creationId xmlns:a16="http://schemas.microsoft.com/office/drawing/2014/main" id="{E23D7FC6-4119-4F26-B3D7-782C30404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3151" y="4724401"/>
            <a:ext cx="1304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3" name="图片 8">
            <a:extLst>
              <a:ext uri="{FF2B5EF4-FFF2-40B4-BE49-F238E27FC236}">
                <a16:creationId xmlns:a16="http://schemas.microsoft.com/office/drawing/2014/main" id="{8A581B5C-8578-4923-B21A-65264F17FC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6651" y="5708650"/>
            <a:ext cx="1190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4" name="图片 9">
            <a:extLst>
              <a:ext uri="{FF2B5EF4-FFF2-40B4-BE49-F238E27FC236}">
                <a16:creationId xmlns:a16="http://schemas.microsoft.com/office/drawing/2014/main" id="{F2F2E227-60FE-4A3E-8A0C-DA8AFD9DC0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3695700"/>
            <a:ext cx="15049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38725328-EE67-4692-B8BB-2018D53AA12E}"/>
              </a:ext>
            </a:extLst>
          </p:cNvPr>
          <p:cNvPicPr>
            <a:picLocks noChangeAspect="1"/>
          </p:cNvPicPr>
          <p:nvPr/>
        </p:nvPicPr>
        <p:blipFill>
          <a:blip r:embed="rId7"/>
          <a:stretch>
            <a:fillRect/>
          </a:stretch>
        </p:blipFill>
        <p:spPr>
          <a:xfrm>
            <a:off x="10108340" y="6153"/>
            <a:ext cx="2083660" cy="220622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内容占位符 2">
            <a:extLst>
              <a:ext uri="{FF2B5EF4-FFF2-40B4-BE49-F238E27FC236}">
                <a16:creationId xmlns:a16="http://schemas.microsoft.com/office/drawing/2014/main" id="{F471E12F-B05B-4F60-8944-F91DC6336BE6}"/>
              </a:ext>
            </a:extLst>
          </p:cNvPr>
          <p:cNvSpPr>
            <a:spLocks noGrp="1" noChangeArrowheads="1"/>
          </p:cNvSpPr>
          <p:nvPr>
            <p:ph idx="1"/>
          </p:nvPr>
        </p:nvSpPr>
        <p:spPr>
          <a:xfrm>
            <a:off x="1638300" y="692151"/>
            <a:ext cx="9010650" cy="5975349"/>
          </a:xfrm>
        </p:spPr>
        <p:txBody>
          <a:bodyPr>
            <a:normAutofit/>
          </a:bodyPr>
          <a:lstStyle/>
          <a:p>
            <a:pPr marL="0" indent="0">
              <a:buNone/>
            </a:pPr>
            <a:r>
              <a:rPr lang="en-US" altLang="zh-CN" sz="2400" dirty="0"/>
              <a:t>1</a:t>
            </a:r>
            <a:r>
              <a:rPr lang="zh-CN" altLang="en-US" sz="2400" dirty="0"/>
              <a:t>、某网络学院决定开发一个管理所有学生和教师信息的交互式网络系统，该系统提供如下服务： </a:t>
            </a:r>
          </a:p>
          <a:p>
            <a:pPr marL="0" indent="0">
              <a:buNone/>
            </a:pPr>
            <a:r>
              <a:rPr lang="en-US" altLang="zh-CN" sz="2400" dirty="0"/>
              <a:t>(1) </a:t>
            </a:r>
            <a:r>
              <a:rPr lang="zh-CN" altLang="en-US" sz="2400" dirty="0"/>
              <a:t>浏览学生信息：网络学院的任何人员，包括学生和老师，均可以浏览学院任何学生的信息，包括 姓名、学号和专业名称。 </a:t>
            </a:r>
          </a:p>
          <a:p>
            <a:pPr marL="0" indent="0">
              <a:buNone/>
            </a:pPr>
            <a:r>
              <a:rPr lang="en-US" altLang="zh-CN" sz="2400" dirty="0"/>
              <a:t>(2) </a:t>
            </a:r>
            <a:r>
              <a:rPr lang="zh-CN" altLang="en-US" sz="2400" dirty="0"/>
              <a:t>浏览教师信息：网络学院的任何人，包括学生和老师，均可以浏览学院任何教师的息，包括姓 名、工号和职称。 </a:t>
            </a:r>
          </a:p>
          <a:p>
            <a:pPr marL="0" indent="0">
              <a:buNone/>
            </a:pPr>
            <a:r>
              <a:rPr lang="en-US" altLang="zh-CN" sz="2400" dirty="0"/>
              <a:t>(3) </a:t>
            </a:r>
            <a:r>
              <a:rPr lang="zh-CN" altLang="en-US" sz="2400" dirty="0"/>
              <a:t>登录：网络学院给学院每个人一个账号。拥有授权帐号的学生和老师，可以使用系统提供的页面 设置个人密码，并使用该账号和密码向系统注册。 </a:t>
            </a:r>
          </a:p>
          <a:p>
            <a:pPr marL="0" indent="0">
              <a:buNone/>
            </a:pPr>
            <a:r>
              <a:rPr lang="en-US" altLang="zh-CN" sz="2400" dirty="0"/>
              <a:t>(4) </a:t>
            </a:r>
            <a:r>
              <a:rPr lang="zh-CN" altLang="en-US" sz="2400" dirty="0"/>
              <a:t>修改个人信息：学生或老师向系统注册后，可以发送电子邮件或使用系统提供的页面，对个人信 息进行修改。 </a:t>
            </a:r>
          </a:p>
          <a:p>
            <a:pPr marL="0" indent="0">
              <a:buNone/>
            </a:pPr>
            <a:r>
              <a:rPr lang="en-US" altLang="zh-CN" sz="2400" dirty="0"/>
              <a:t>(5) </a:t>
            </a:r>
            <a:r>
              <a:rPr lang="zh-CN" altLang="en-US" sz="2400" dirty="0"/>
              <a:t>删除个人信息：只有网络学院的管理人员才能删除不再是学院学生或老师的人员的有关信息。 </a:t>
            </a:r>
          </a:p>
          <a:p>
            <a:pPr marL="0" indent="0">
              <a:buNone/>
            </a:pPr>
            <a:r>
              <a:rPr lang="zh-CN" altLang="en-US" sz="2400" dirty="0"/>
              <a:t>试问哪些是参与者？哪些是用例？并用</a:t>
            </a:r>
            <a:r>
              <a:rPr lang="en-US" altLang="zh-CN" sz="2400" dirty="0"/>
              <a:t>UML</a:t>
            </a:r>
            <a:r>
              <a:rPr lang="zh-CN" altLang="en-US" sz="2400" dirty="0"/>
              <a:t>的用例图睹述系统行为。</a:t>
            </a:r>
            <a:endParaRPr lang="en-US" altLang="zh-CN" sz="2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a:extLst>
              <a:ext uri="{FF2B5EF4-FFF2-40B4-BE49-F238E27FC236}">
                <a16:creationId xmlns:a16="http://schemas.microsoft.com/office/drawing/2014/main" id="{258FF885-D3E9-4747-BC26-4406BEAF45DC}"/>
              </a:ext>
            </a:extLst>
          </p:cNvPr>
          <p:cNvSpPr>
            <a:spLocks noGrp="1" noChangeArrowheads="1"/>
          </p:cNvSpPr>
          <p:nvPr>
            <p:ph type="title"/>
          </p:nvPr>
        </p:nvSpPr>
        <p:spPr>
          <a:xfrm>
            <a:off x="4800601" y="752476"/>
            <a:ext cx="5421313" cy="377825"/>
          </a:xfrm>
        </p:spPr>
        <p:txBody>
          <a:bodyPr>
            <a:normAutofit fontScale="90000"/>
          </a:bodyPr>
          <a:lstStyle/>
          <a:p>
            <a:pPr algn="l" eaLnBrk="1" hangingPunct="1"/>
            <a:endParaRPr lang="zh-CN" altLang="en-US" sz="3800"/>
          </a:p>
        </p:txBody>
      </p:sp>
      <p:pic>
        <p:nvPicPr>
          <p:cNvPr id="27650" name="图片 2">
            <a:extLst>
              <a:ext uri="{FF2B5EF4-FFF2-40B4-BE49-F238E27FC236}">
                <a16:creationId xmlns:a16="http://schemas.microsoft.com/office/drawing/2014/main" id="{EA3858FA-0DAE-4BF6-BAC7-AD6E7AE86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333375"/>
            <a:ext cx="6027737"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1EFE3DF0-31C2-4591-8C64-3827CBC40B5D}"/>
              </a:ext>
            </a:extLst>
          </p:cNvPr>
          <p:cNvSpPr/>
          <p:nvPr/>
        </p:nvSpPr>
        <p:spPr>
          <a:xfrm>
            <a:off x="5375275" y="333375"/>
            <a:ext cx="3435350" cy="64087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pic>
        <p:nvPicPr>
          <p:cNvPr id="27652" name="图片 4">
            <a:extLst>
              <a:ext uri="{FF2B5EF4-FFF2-40B4-BE49-F238E27FC236}">
                <a16:creationId xmlns:a16="http://schemas.microsoft.com/office/drawing/2014/main" id="{82F8E8CF-1EAE-440D-85B8-BC3670C5C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739" y="493714"/>
            <a:ext cx="10810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a:extLst>
              <a:ext uri="{FF2B5EF4-FFF2-40B4-BE49-F238E27FC236}">
                <a16:creationId xmlns:a16="http://schemas.microsoft.com/office/drawing/2014/main" id="{E95B924D-BE46-472D-B051-8CFE9CEA00D7}"/>
              </a:ext>
            </a:extLst>
          </p:cNvPr>
          <p:cNvSpPr>
            <a:spLocks noGrp="1" noChangeArrowheads="1"/>
          </p:cNvSpPr>
          <p:nvPr>
            <p:ph type="title"/>
          </p:nvPr>
        </p:nvSpPr>
        <p:spPr/>
        <p:txBody>
          <a:bodyPr/>
          <a:lstStyle/>
          <a:p>
            <a:endParaRPr lang="zh-CN" altLang="en-US"/>
          </a:p>
        </p:txBody>
      </p:sp>
      <p:sp>
        <p:nvSpPr>
          <p:cNvPr id="29698" name="内容占位符 2">
            <a:extLst>
              <a:ext uri="{FF2B5EF4-FFF2-40B4-BE49-F238E27FC236}">
                <a16:creationId xmlns:a16="http://schemas.microsoft.com/office/drawing/2014/main" id="{D3E700E5-DC19-4EE5-AA33-1A161628C15D}"/>
              </a:ext>
            </a:extLst>
          </p:cNvPr>
          <p:cNvSpPr>
            <a:spLocks noGrp="1" noChangeArrowheads="1"/>
          </p:cNvSpPr>
          <p:nvPr>
            <p:ph idx="1"/>
          </p:nvPr>
        </p:nvSpPr>
        <p:spPr/>
        <p:txBody>
          <a:bodyPr/>
          <a:lstStyle/>
          <a:p>
            <a:pPr marL="0" indent="0">
              <a:buNone/>
            </a:pPr>
            <a:r>
              <a:rPr lang="en-US" altLang="zh-CN" dirty="0"/>
              <a:t>2</a:t>
            </a:r>
            <a:r>
              <a:rPr lang="zh-CN" altLang="en-US" dirty="0"/>
              <a:t>、试画出学生成绩管理系统的用例图。</a:t>
            </a:r>
            <a:endParaRPr lang="en-US" altLang="zh-CN" dirty="0"/>
          </a:p>
          <a:p>
            <a:pPr marL="0" indent="0">
              <a:buNone/>
            </a:pPr>
            <a:r>
              <a:rPr lang="zh-CN" altLang="en-US" dirty="0"/>
              <a:t>学生和教师都可以登录，登录时发现忘了密码，可以找回密码；学生可以查询成绩；教师可以录入成绩，修改成绩，保存成绩，查询成绩，删除成绩。</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图片 3">
            <a:extLst>
              <a:ext uri="{FF2B5EF4-FFF2-40B4-BE49-F238E27FC236}">
                <a16:creationId xmlns:a16="http://schemas.microsoft.com/office/drawing/2014/main" id="{DAABA3D0-93C4-4B02-82E0-59FA5AF2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650" y="1825625"/>
            <a:ext cx="63627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5B801F49-FEDB-4B26-AB77-CAB1539B1E5D}"/>
              </a:ext>
            </a:extLst>
          </p:cNvPr>
          <p:cNvSpPr>
            <a:spLocks noGrp="1" noChangeArrowheads="1"/>
          </p:cNvSpPr>
          <p:nvPr>
            <p:ph idx="1"/>
          </p:nvPr>
        </p:nvSpPr>
        <p:spPr>
          <a:xfrm>
            <a:off x="1371600" y="98425"/>
            <a:ext cx="9448800" cy="4351338"/>
          </a:xfrm>
        </p:spPr>
        <p:txBody>
          <a:bodyPr/>
          <a:lstStyle/>
          <a:p>
            <a:pPr marL="0" indent="0">
              <a:buNone/>
            </a:pPr>
            <a:r>
              <a:rPr lang="en-US" altLang="zh-CN" dirty="0"/>
              <a:t>2</a:t>
            </a:r>
            <a:r>
              <a:rPr lang="zh-CN" altLang="en-US" dirty="0"/>
              <a:t>、试画出学生成绩管理系统的用例图。</a:t>
            </a:r>
            <a:endParaRPr lang="en-US" altLang="zh-CN" dirty="0"/>
          </a:p>
          <a:p>
            <a:pPr marL="0" indent="0">
              <a:buNone/>
            </a:pPr>
            <a:r>
              <a:rPr lang="zh-CN" altLang="en-US" dirty="0"/>
              <a:t>学生和教师都可以登录，登录时发现忘了密码，可以找回密码；学生可以查询成绩；教师可以录入成绩，修改成绩，保存成绩，查询成绩，删除成绩。</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4369C768-3FAE-4077-B37D-F0F510722DF4}"/>
              </a:ext>
            </a:extLst>
          </p:cNvPr>
          <p:cNvSpPr>
            <a:spLocks noGrp="1" noChangeArrowheads="1"/>
          </p:cNvSpPr>
          <p:nvPr>
            <p:ph type="title"/>
          </p:nvPr>
        </p:nvSpPr>
        <p:spPr/>
        <p:txBody>
          <a:bodyPr/>
          <a:lstStyle/>
          <a:p>
            <a:endParaRPr lang="zh-CN" altLang="en-US"/>
          </a:p>
        </p:txBody>
      </p:sp>
      <p:sp>
        <p:nvSpPr>
          <p:cNvPr id="33794" name="内容占位符 2">
            <a:extLst>
              <a:ext uri="{FF2B5EF4-FFF2-40B4-BE49-F238E27FC236}">
                <a16:creationId xmlns:a16="http://schemas.microsoft.com/office/drawing/2014/main" id="{62B79062-C2FA-486D-87D0-35513C2CF9AB}"/>
              </a:ext>
            </a:extLst>
          </p:cNvPr>
          <p:cNvSpPr>
            <a:spLocks noGrp="1" noChangeArrowheads="1"/>
          </p:cNvSpPr>
          <p:nvPr>
            <p:ph idx="1"/>
          </p:nvPr>
        </p:nvSpPr>
        <p:spPr/>
        <p:txBody>
          <a:bodyPr/>
          <a:lstStyle/>
          <a:p>
            <a:pPr marL="0" indent="0">
              <a:buNone/>
            </a:pPr>
            <a:r>
              <a:rPr lang="en-US" altLang="zh-CN" dirty="0"/>
              <a:t>3</a:t>
            </a:r>
            <a:r>
              <a:rPr lang="zh-CN" altLang="en-US" dirty="0"/>
              <a:t>、试画出网上选课系统的用例图。</a:t>
            </a:r>
            <a:endParaRPr lang="en-US" altLang="zh-CN" dirty="0"/>
          </a:p>
          <a:p>
            <a:pPr marL="0" indent="0">
              <a:buNone/>
            </a:pPr>
            <a:r>
              <a:rPr lang="zh-CN" altLang="en-US" dirty="0"/>
              <a:t>系统管理员和学生都可以登录，登录时发现忘了密码，可以找回密码，查看课程信息，按课程编号查询，按课程名查询，删除已选课程；只有学生可以选择课程。只有系统管理员可以维护课程信息。请画出该网上选课系统的用例图。</a:t>
            </a:r>
            <a:endParaRPr lang="en-US" altLang="zh-CN" dirty="0"/>
          </a:p>
          <a:p>
            <a:pPr marL="0" indent="0">
              <a:buNone/>
            </a:pP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图片 3">
            <a:extLst>
              <a:ext uri="{FF2B5EF4-FFF2-40B4-BE49-F238E27FC236}">
                <a16:creationId xmlns:a16="http://schemas.microsoft.com/office/drawing/2014/main" id="{81B18609-10AF-4D6F-8816-B264B1DB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756" y="646113"/>
            <a:ext cx="7202488" cy="606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862D369-C7EA-4E94-BE69-A8112564E2DA}"/>
              </a:ext>
            </a:extLst>
          </p:cNvPr>
          <p:cNvSpPr txBox="1"/>
          <p:nvPr/>
        </p:nvSpPr>
        <p:spPr>
          <a:xfrm>
            <a:off x="1204929" y="944971"/>
            <a:ext cx="5651500" cy="5856732"/>
          </a:xfrm>
          <a:prstGeom prst="rect">
            <a:avLst/>
          </a:prstGeom>
          <a:noFill/>
        </p:spPr>
        <p:txBody>
          <a:bodyPr wrap="square">
            <a:spAutoFit/>
          </a:bodyPr>
          <a:lstStyle/>
          <a:p>
            <a:pPr algn="l">
              <a:lnSpc>
                <a:spcPct val="150000"/>
              </a:lnSpc>
            </a:pPr>
            <a:r>
              <a:rPr lang="zh-CN" altLang="zh-CN" sz="1800" kern="0" dirty="0">
                <a:effectLst/>
                <a:latin typeface="Times New Roman" panose="02020603050405020304" pitchFamily="18" charset="0"/>
                <a:ea typeface="宋体" panose="02010600030101010101" pitchFamily="2" charset="-122"/>
              </a:rPr>
              <a:t>某培训学校为了方便提供培训服务，欲开发一管理平台，该平台的主要业务如下：</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1</a:t>
            </a:r>
            <a:r>
              <a:rPr lang="zh-CN" altLang="zh-CN" sz="1800" kern="0" dirty="0">
                <a:effectLst/>
                <a:latin typeface="Times New Roman" panose="02020603050405020304" pitchFamily="18" charset="0"/>
                <a:ea typeface="宋体" panose="02010600030101010101" pitchFamily="2" charset="-122"/>
              </a:rPr>
              <a:t>）开通会员。根据学员提交的学员信息（身份证号码、电话号码、邮箱）开通会员。</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2</a:t>
            </a:r>
            <a:r>
              <a:rPr lang="zh-CN" altLang="zh-CN" sz="1800" kern="0" dirty="0">
                <a:effectLst/>
                <a:latin typeface="Times New Roman" panose="02020603050405020304" pitchFamily="18" charset="0"/>
                <a:ea typeface="宋体" panose="02010600030101010101" pitchFamily="2" charset="-122"/>
              </a:rPr>
              <a:t>）查看课程。学员可以在平台上查询课程，查看课程详细信息。</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3</a:t>
            </a:r>
            <a:r>
              <a:rPr lang="zh-CN" altLang="zh-CN" sz="1800" kern="0" dirty="0">
                <a:effectLst/>
                <a:latin typeface="Times New Roman" panose="02020603050405020304" pitchFamily="18" charset="0"/>
                <a:ea typeface="宋体" panose="02010600030101010101" pitchFamily="2" charset="-122"/>
              </a:rPr>
              <a:t>）报课缴费：学员可以在查看课程详细信息后报课，并在线缴纳课程费用。</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4</a:t>
            </a:r>
            <a:r>
              <a:rPr lang="zh-CN" altLang="zh-CN" sz="1800" kern="0" dirty="0">
                <a:effectLst/>
                <a:latin typeface="Times New Roman" panose="02020603050405020304" pitchFamily="18" charset="0"/>
                <a:ea typeface="宋体" panose="02010600030101010101" pitchFamily="2" charset="-122"/>
              </a:rPr>
              <a:t>）查看订单：平台从报课列表中读取报课订单信息，将订单明细返回给学员。</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5</a:t>
            </a:r>
            <a:r>
              <a:rPr lang="zh-CN" altLang="zh-CN" sz="1800" kern="0" dirty="0">
                <a:effectLst/>
                <a:latin typeface="Times New Roman" panose="02020603050405020304" pitchFamily="18" charset="0"/>
                <a:ea typeface="宋体" panose="02010600030101010101" pitchFamily="2" charset="-122"/>
              </a:rPr>
              <a:t>）退课退费：学员在线提交退课申请，平台助理在线审核后同意或驳回，若同意据实退款。</a:t>
            </a:r>
            <a:endParaRPr lang="en-US" altLang="zh-CN" sz="1800" kern="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请根据以上系统描述，完成题目</a:t>
            </a:r>
            <a:r>
              <a:rPr lang="en-US" altLang="zh-CN" sz="1800" kern="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lnSpc>
                <a:spcPct val="150000"/>
              </a:lnSpc>
              <a:buFont typeface="+mj-lt"/>
              <a:buAutoNum type="arabicPeriod"/>
            </a:pPr>
            <a:r>
              <a:rPr lang="zh-CN" altLang="zh-CN" sz="1800" kern="0" dirty="0">
                <a:effectLst/>
                <a:latin typeface="Times New Roman" panose="02020603050405020304" pitchFamily="18" charset="0"/>
                <a:ea typeface="宋体" panose="02010600030101010101" pitchFamily="2" charset="-122"/>
              </a:rPr>
              <a:t>画出系统的总体用例图</a:t>
            </a:r>
            <a:endParaRPr lang="zh-CN" altLang="zh-CN" sz="1400" kern="100" dirty="0">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AABAE843-DF22-492C-A0AE-B050B0F32F52}"/>
              </a:ext>
            </a:extLst>
          </p:cNvPr>
          <p:cNvSpPr txBox="1"/>
          <p:nvPr/>
        </p:nvSpPr>
        <p:spPr>
          <a:xfrm>
            <a:off x="1335071" y="-34528"/>
            <a:ext cx="9652000" cy="979499"/>
          </a:xfrm>
          <a:prstGeom prst="rect">
            <a:avLst/>
          </a:prstGeom>
          <a:noFill/>
        </p:spPr>
        <p:txBody>
          <a:bodyPr wrap="square">
            <a:spAutoFit/>
          </a:bodyPr>
          <a:lstStyle/>
          <a:p>
            <a:pPr algn="l">
              <a:lnSpc>
                <a:spcPct val="150000"/>
              </a:lnSpc>
            </a:pPr>
            <a:r>
              <a:rPr lang="zh-CN" altLang="en-US" sz="4400" kern="100" dirty="0">
                <a:effectLst/>
                <a:latin typeface="Times New Roman" panose="02020603050405020304" pitchFamily="18" charset="0"/>
                <a:ea typeface="宋体" panose="02010600030101010101" pitchFamily="2" charset="-122"/>
              </a:rPr>
              <a:t>增加习题</a:t>
            </a:r>
            <a:endParaRPr lang="zh-CN" altLang="zh-CN" sz="4400" kern="100" dirty="0">
              <a:effectLst/>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7D3F29CD-0EF1-434A-8678-C4806B4A5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258" y="1264543"/>
            <a:ext cx="4130642" cy="4328913"/>
          </a:xfrm>
          <a:prstGeom prst="rect">
            <a:avLst/>
          </a:prstGeom>
        </p:spPr>
      </p:pic>
      <p:sp>
        <p:nvSpPr>
          <p:cNvPr id="7" name="文本框 6">
            <a:extLst>
              <a:ext uri="{FF2B5EF4-FFF2-40B4-BE49-F238E27FC236}">
                <a16:creationId xmlns:a16="http://schemas.microsoft.com/office/drawing/2014/main" id="{680AAFFA-D3E4-4D58-8A2B-07579C9C435C}"/>
              </a:ext>
            </a:extLst>
          </p:cNvPr>
          <p:cNvSpPr txBox="1"/>
          <p:nvPr/>
        </p:nvSpPr>
        <p:spPr>
          <a:xfrm>
            <a:off x="8728142" y="5822163"/>
            <a:ext cx="2166837" cy="369332"/>
          </a:xfrm>
          <a:prstGeom prst="rect">
            <a:avLst/>
          </a:prstGeom>
          <a:noFill/>
        </p:spPr>
        <p:txBody>
          <a:bodyPr wrap="square">
            <a:spAutoFit/>
          </a:bodyPr>
          <a:lstStyle/>
          <a:p>
            <a:r>
              <a:rPr lang="zh-CN" altLang="zh-CN" sz="1800" kern="0" dirty="0">
                <a:effectLst/>
                <a:latin typeface="Times New Roman" panose="02020603050405020304" pitchFamily="18" charset="0"/>
                <a:ea typeface="宋体" panose="02010600030101010101" pitchFamily="2" charset="-122"/>
              </a:rPr>
              <a:t>用例图</a:t>
            </a:r>
            <a:endParaRPr lang="zh-CN" altLang="en-US" dirty="0"/>
          </a:p>
        </p:txBody>
      </p:sp>
    </p:spTree>
    <p:extLst>
      <p:ext uri="{BB962C8B-B14F-4D97-AF65-F5344CB8AC3E}">
        <p14:creationId xmlns:p14="http://schemas.microsoft.com/office/powerpoint/2010/main" val="6030448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862D369-C7EA-4E94-BE69-A8112564E2DA}"/>
              </a:ext>
            </a:extLst>
          </p:cNvPr>
          <p:cNvSpPr txBox="1"/>
          <p:nvPr/>
        </p:nvSpPr>
        <p:spPr>
          <a:xfrm>
            <a:off x="1524000" y="1558336"/>
            <a:ext cx="9080500" cy="3779240"/>
          </a:xfrm>
          <a:prstGeom prst="rect">
            <a:avLst/>
          </a:prstGeom>
          <a:noFill/>
        </p:spPr>
        <p:txBody>
          <a:bodyPr wrap="square">
            <a:spAutoFit/>
          </a:bodyPr>
          <a:lstStyle/>
          <a:p>
            <a:pPr algn="l">
              <a:lnSpc>
                <a:spcPct val="150000"/>
              </a:lnSpc>
            </a:pPr>
            <a:r>
              <a:rPr lang="zh-CN" altLang="zh-CN" sz="1800" kern="0" dirty="0">
                <a:effectLst/>
                <a:latin typeface="Times New Roman" panose="02020603050405020304" pitchFamily="18" charset="0"/>
                <a:ea typeface="宋体" panose="02010600030101010101" pitchFamily="2" charset="-122"/>
              </a:rPr>
              <a:t> 某培训学校为了方便提供培训服务，欲开发一管理平台，该平台的主要业务如下：</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1</a:t>
            </a:r>
            <a:r>
              <a:rPr lang="zh-CN" altLang="zh-CN" sz="1800" kern="0" dirty="0">
                <a:effectLst/>
                <a:latin typeface="Times New Roman" panose="02020603050405020304" pitchFamily="18" charset="0"/>
                <a:ea typeface="宋体" panose="02010600030101010101" pitchFamily="2" charset="-122"/>
              </a:rPr>
              <a:t>）开通会员。根据学员提交的学员信息（身份证号码、电话号码、邮箱）开通会员。</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2</a:t>
            </a:r>
            <a:r>
              <a:rPr lang="zh-CN" altLang="zh-CN" sz="1800" kern="0" dirty="0">
                <a:effectLst/>
                <a:latin typeface="Times New Roman" panose="02020603050405020304" pitchFamily="18" charset="0"/>
                <a:ea typeface="宋体" panose="02010600030101010101" pitchFamily="2" charset="-122"/>
              </a:rPr>
              <a:t>）查看课程。学员可以在平台上查询课程，查看课程详细信息。</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3</a:t>
            </a:r>
            <a:r>
              <a:rPr lang="zh-CN" altLang="zh-CN" sz="1800" kern="0" dirty="0">
                <a:effectLst/>
                <a:latin typeface="Times New Roman" panose="02020603050405020304" pitchFamily="18" charset="0"/>
                <a:ea typeface="宋体" panose="02010600030101010101" pitchFamily="2" charset="-122"/>
              </a:rPr>
              <a:t>）报课缴费：学员可以在查看课程详细信息后报课，并在线缴纳课程费用。</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4</a:t>
            </a:r>
            <a:r>
              <a:rPr lang="zh-CN" altLang="zh-CN" sz="1800" kern="0" dirty="0">
                <a:effectLst/>
                <a:latin typeface="Times New Roman" panose="02020603050405020304" pitchFamily="18" charset="0"/>
                <a:ea typeface="宋体" panose="02010600030101010101" pitchFamily="2" charset="-122"/>
              </a:rPr>
              <a:t>）查看订单：平台从报课列表中读取报课订单信息，将订单明细返回给学员。</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5</a:t>
            </a:r>
            <a:r>
              <a:rPr lang="zh-CN" altLang="zh-CN" sz="1800" kern="0" dirty="0">
                <a:effectLst/>
                <a:latin typeface="Times New Roman" panose="02020603050405020304" pitchFamily="18" charset="0"/>
                <a:ea typeface="宋体" panose="02010600030101010101" pitchFamily="2" charset="-122"/>
              </a:rPr>
              <a:t>）退课退费：学员在线提交退课申请，平台助理在线审核后同意或驳回，若同意据实退款。</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请根据以上系统描述，完成题目</a:t>
            </a:r>
            <a:r>
              <a:rPr lang="en-US" altLang="zh-CN" sz="1800" kern="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lvl="0" algn="l">
              <a:lnSpc>
                <a:spcPct val="150000"/>
              </a:lnSpc>
            </a:pPr>
            <a:r>
              <a:rPr lang="en-US" altLang="zh-CN" sz="1800" kern="0" dirty="0">
                <a:effectLst/>
                <a:latin typeface="Times New Roman" panose="02020603050405020304" pitchFamily="18" charset="0"/>
                <a:ea typeface="宋体" panose="02010600030101010101" pitchFamily="2" charset="-122"/>
              </a:rPr>
              <a:t>2. </a:t>
            </a:r>
            <a:r>
              <a:rPr lang="zh-CN" altLang="zh-CN" sz="1800" kern="0" dirty="0">
                <a:effectLst/>
                <a:latin typeface="Times New Roman" panose="02020603050405020304" pitchFamily="18" charset="0"/>
                <a:ea typeface="宋体" panose="02010600030101010101" pitchFamily="2" charset="-122"/>
              </a:rPr>
              <a:t>画出系统的</a:t>
            </a:r>
            <a:r>
              <a:rPr lang="en-US" altLang="zh-CN" sz="1800" kern="0" dirty="0">
                <a:effectLst/>
                <a:latin typeface="Times New Roman" panose="02020603050405020304" pitchFamily="18" charset="0"/>
                <a:ea typeface="宋体" panose="02010600030101010101" pitchFamily="2" charset="-122"/>
              </a:rPr>
              <a:t>L0</a:t>
            </a: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L1 </a:t>
            </a:r>
            <a:r>
              <a:rPr lang="zh-CN" altLang="zh-CN" sz="1800" kern="0" dirty="0">
                <a:effectLst/>
                <a:latin typeface="Times New Roman" panose="02020603050405020304" pitchFamily="18" charset="0"/>
                <a:ea typeface="宋体" panose="02010600030101010101" pitchFamily="2" charset="-122"/>
              </a:rPr>
              <a:t>两层的数据流图 </a:t>
            </a:r>
            <a:endParaRPr lang="zh-CN" altLang="zh-CN" sz="1400" kern="100" dirty="0">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AABAE843-DF22-492C-A0AE-B050B0F32F52}"/>
              </a:ext>
            </a:extLst>
          </p:cNvPr>
          <p:cNvSpPr txBox="1"/>
          <p:nvPr/>
        </p:nvSpPr>
        <p:spPr>
          <a:xfrm>
            <a:off x="1270000" y="292100"/>
            <a:ext cx="9652000" cy="979499"/>
          </a:xfrm>
          <a:prstGeom prst="rect">
            <a:avLst/>
          </a:prstGeom>
          <a:noFill/>
        </p:spPr>
        <p:txBody>
          <a:bodyPr wrap="square">
            <a:spAutoFit/>
          </a:bodyPr>
          <a:lstStyle/>
          <a:p>
            <a:pPr algn="l">
              <a:lnSpc>
                <a:spcPct val="150000"/>
              </a:lnSpc>
            </a:pPr>
            <a:r>
              <a:rPr lang="zh-CN" altLang="en-US" sz="4400" kern="100" dirty="0">
                <a:effectLst/>
                <a:latin typeface="Times New Roman" panose="02020603050405020304" pitchFamily="18" charset="0"/>
                <a:ea typeface="宋体" panose="02010600030101010101" pitchFamily="2" charset="-122"/>
              </a:rPr>
              <a:t>增加习题</a:t>
            </a:r>
            <a:endParaRPr lang="zh-CN" altLang="zh-CN" sz="4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67506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C1D1A4E-C556-49D4-84BA-4757800699D3}"/>
              </a:ext>
            </a:extLst>
          </p:cNvPr>
          <p:cNvSpPr txBox="1"/>
          <p:nvPr/>
        </p:nvSpPr>
        <p:spPr>
          <a:xfrm>
            <a:off x="603115" y="583660"/>
            <a:ext cx="413896" cy="369332"/>
          </a:xfrm>
          <a:prstGeom prst="rect">
            <a:avLst/>
          </a:prstGeom>
          <a:noFill/>
        </p:spPr>
        <p:txBody>
          <a:bodyPr wrap="none" rtlCol="0">
            <a:spAutoFit/>
          </a:bodyPr>
          <a:lstStyle/>
          <a:p>
            <a:r>
              <a:rPr lang="en-US" altLang="zh-CN" dirty="0"/>
              <a:t>L0</a:t>
            </a:r>
            <a:endParaRPr lang="zh-CN" altLang="en-US" dirty="0"/>
          </a:p>
        </p:txBody>
      </p:sp>
      <p:sp>
        <p:nvSpPr>
          <p:cNvPr id="10" name="文本框 9">
            <a:extLst>
              <a:ext uri="{FF2B5EF4-FFF2-40B4-BE49-F238E27FC236}">
                <a16:creationId xmlns:a16="http://schemas.microsoft.com/office/drawing/2014/main" id="{76E5C38B-07C2-4195-8A94-60C03006E42F}"/>
              </a:ext>
            </a:extLst>
          </p:cNvPr>
          <p:cNvSpPr txBox="1"/>
          <p:nvPr/>
        </p:nvSpPr>
        <p:spPr>
          <a:xfrm>
            <a:off x="119162" y="194554"/>
            <a:ext cx="6094378" cy="369332"/>
          </a:xfrm>
          <a:prstGeom prst="rect">
            <a:avLst/>
          </a:prstGeom>
          <a:noFill/>
        </p:spPr>
        <p:txBody>
          <a:bodyPr wrap="square">
            <a:spAutoFit/>
          </a:bodyPr>
          <a:lstStyle/>
          <a:p>
            <a:r>
              <a:rPr lang="zh-CN" altLang="zh-CN" sz="1800" kern="0" dirty="0">
                <a:effectLst/>
                <a:latin typeface="Times New Roman" panose="02020603050405020304" pitchFamily="18" charset="0"/>
                <a:ea typeface="宋体" panose="02010600030101010101" pitchFamily="2" charset="-122"/>
              </a:rPr>
              <a:t>数据流图 </a:t>
            </a:r>
            <a:endParaRPr lang="zh-CN" altLang="en-US" dirty="0"/>
          </a:p>
        </p:txBody>
      </p:sp>
      <p:pic>
        <p:nvPicPr>
          <p:cNvPr id="11" name="图片 10">
            <a:extLst>
              <a:ext uri="{FF2B5EF4-FFF2-40B4-BE49-F238E27FC236}">
                <a16:creationId xmlns:a16="http://schemas.microsoft.com/office/drawing/2014/main" id="{61D50DB3-2B8A-49AD-BCB4-584CC2852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285" y="1055923"/>
            <a:ext cx="6672423" cy="4636769"/>
          </a:xfrm>
          <a:prstGeom prst="rect">
            <a:avLst/>
          </a:prstGeom>
        </p:spPr>
      </p:pic>
      <p:sp>
        <p:nvSpPr>
          <p:cNvPr id="13" name="文本框 12">
            <a:extLst>
              <a:ext uri="{FF2B5EF4-FFF2-40B4-BE49-F238E27FC236}">
                <a16:creationId xmlns:a16="http://schemas.microsoft.com/office/drawing/2014/main" id="{B0DF0F4F-0EEF-4DC0-8EE4-36AE41974B5A}"/>
              </a:ext>
            </a:extLst>
          </p:cNvPr>
          <p:cNvSpPr txBox="1"/>
          <p:nvPr/>
        </p:nvSpPr>
        <p:spPr>
          <a:xfrm>
            <a:off x="218870" y="952673"/>
            <a:ext cx="4956245" cy="4849404"/>
          </a:xfrm>
          <a:prstGeom prst="rect">
            <a:avLst/>
          </a:prstGeom>
          <a:noFill/>
        </p:spPr>
        <p:txBody>
          <a:bodyPr wrap="square">
            <a:spAutoFit/>
          </a:bodyPr>
          <a:lstStyle/>
          <a:p>
            <a:pPr algn="l">
              <a:lnSpc>
                <a:spcPct val="150000"/>
              </a:lnSpc>
            </a:pPr>
            <a:r>
              <a:rPr lang="zh-CN" altLang="zh-CN" sz="1600" kern="0" dirty="0">
                <a:effectLst/>
                <a:latin typeface="Times New Roman" panose="02020603050405020304" pitchFamily="18" charset="0"/>
                <a:ea typeface="宋体" panose="02010600030101010101" pitchFamily="2" charset="-122"/>
              </a:rPr>
              <a:t> 某培训学校为了方便提供培训服务，欲开发一管理平台，该平台的主要业务如下：</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1</a:t>
            </a:r>
            <a:r>
              <a:rPr lang="zh-CN" altLang="zh-CN" sz="1600" kern="0" dirty="0">
                <a:effectLst/>
                <a:latin typeface="Times New Roman" panose="02020603050405020304" pitchFamily="18" charset="0"/>
                <a:ea typeface="宋体" panose="02010600030101010101" pitchFamily="2" charset="-122"/>
              </a:rPr>
              <a:t>）开通会员。根据学员提交的学员信息（身份证号码、电话号码、邮箱）开通会员。</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2</a:t>
            </a:r>
            <a:r>
              <a:rPr lang="zh-CN" altLang="zh-CN" sz="1600" kern="0" dirty="0">
                <a:effectLst/>
                <a:latin typeface="Times New Roman" panose="02020603050405020304" pitchFamily="18" charset="0"/>
                <a:ea typeface="宋体" panose="02010600030101010101" pitchFamily="2" charset="-122"/>
              </a:rPr>
              <a:t>）查看课程。学员可以在平台上查询课程，查看课程详细信息。</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3</a:t>
            </a:r>
            <a:r>
              <a:rPr lang="zh-CN" altLang="zh-CN" sz="1600" kern="0" dirty="0">
                <a:effectLst/>
                <a:latin typeface="Times New Roman" panose="02020603050405020304" pitchFamily="18" charset="0"/>
                <a:ea typeface="宋体" panose="02010600030101010101" pitchFamily="2" charset="-122"/>
              </a:rPr>
              <a:t>）报课缴费：学员可以在查看课程详细信息后报课，并在线缴纳课程费用。</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4</a:t>
            </a:r>
            <a:r>
              <a:rPr lang="zh-CN" altLang="zh-CN" sz="1600" kern="0" dirty="0">
                <a:effectLst/>
                <a:latin typeface="Times New Roman" panose="02020603050405020304" pitchFamily="18" charset="0"/>
                <a:ea typeface="宋体" panose="02010600030101010101" pitchFamily="2" charset="-122"/>
              </a:rPr>
              <a:t>）查看订单：平台从报课列表中读取报课订单信息，将订单明细返回给学员。</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5</a:t>
            </a:r>
            <a:r>
              <a:rPr lang="zh-CN" altLang="zh-CN" sz="1600" kern="0" dirty="0">
                <a:effectLst/>
                <a:latin typeface="Times New Roman" panose="02020603050405020304" pitchFamily="18" charset="0"/>
                <a:ea typeface="宋体" panose="02010600030101010101" pitchFamily="2" charset="-122"/>
              </a:rPr>
              <a:t>）退课退费：学员在线提交退课申请，平台助理在线审核后同意或驳回，若同意据实退款。</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endParaRPr lang="zh-CN" altLang="zh-CN" sz="1600" kern="100" dirty="0">
              <a:effectLst/>
              <a:latin typeface="Times New Roman" panose="02020603050405020304" pitchFamily="18" charset="0"/>
              <a:ea typeface="宋体" panose="02010600030101010101" pitchFamily="2" charset="-122"/>
            </a:endParaRPr>
          </a:p>
        </p:txBody>
      </p:sp>
      <p:sp>
        <p:nvSpPr>
          <p:cNvPr id="14" name="文本框 13">
            <a:extLst>
              <a:ext uri="{FF2B5EF4-FFF2-40B4-BE49-F238E27FC236}">
                <a16:creationId xmlns:a16="http://schemas.microsoft.com/office/drawing/2014/main" id="{2578063F-6047-4E6D-9C42-894D26328EB4}"/>
              </a:ext>
            </a:extLst>
          </p:cNvPr>
          <p:cNvSpPr txBox="1"/>
          <p:nvPr/>
        </p:nvSpPr>
        <p:spPr>
          <a:xfrm>
            <a:off x="7531641" y="5802077"/>
            <a:ext cx="1446989" cy="369332"/>
          </a:xfrm>
          <a:prstGeom prst="rect">
            <a:avLst/>
          </a:prstGeom>
          <a:noFill/>
        </p:spPr>
        <p:txBody>
          <a:bodyPr wrap="square">
            <a:spAutoFit/>
          </a:bodyPr>
          <a:lstStyle/>
          <a:p>
            <a:r>
              <a:rPr lang="zh-CN" altLang="zh-CN" sz="1800" kern="0" dirty="0">
                <a:effectLst/>
                <a:latin typeface="Times New Roman" panose="02020603050405020304" pitchFamily="18" charset="0"/>
                <a:ea typeface="宋体" panose="02010600030101010101" pitchFamily="2" charset="-122"/>
              </a:rPr>
              <a:t>数据流图</a:t>
            </a:r>
            <a:r>
              <a:rPr lang="en-US" altLang="zh-CN" sz="1800" kern="0" dirty="0">
                <a:effectLst/>
                <a:latin typeface="Times New Roman" panose="02020603050405020304" pitchFamily="18" charset="0"/>
                <a:ea typeface="宋体" panose="02010600030101010101" pitchFamily="2" charset="-122"/>
              </a:rPr>
              <a:t>L0</a:t>
            </a:r>
            <a:r>
              <a:rPr lang="zh-CN" altLang="zh-CN" sz="1800" kern="0" dirty="0">
                <a:effectLst/>
                <a:latin typeface="Times New Roman" panose="02020603050405020304" pitchFamily="18" charset="0"/>
                <a:ea typeface="宋体" panose="02010600030101010101" pitchFamily="2" charset="-122"/>
              </a:rPr>
              <a:t> </a:t>
            </a:r>
            <a:endParaRPr lang="zh-CN" altLang="en-US" dirty="0"/>
          </a:p>
        </p:txBody>
      </p:sp>
    </p:spTree>
    <p:extLst>
      <p:ext uri="{BB962C8B-B14F-4D97-AF65-F5344CB8AC3E}">
        <p14:creationId xmlns:p14="http://schemas.microsoft.com/office/powerpoint/2010/main" val="28497436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29F9D22-1733-477F-8905-23A8D102D65B}"/>
              </a:ext>
            </a:extLst>
          </p:cNvPr>
          <p:cNvSpPr>
            <a:spLocks noChangeArrowheads="1"/>
          </p:cNvSpPr>
          <p:nvPr/>
        </p:nvSpPr>
        <p:spPr bwMode="auto">
          <a:xfrm>
            <a:off x="2895600" y="1657350"/>
            <a:ext cx="8229600" cy="464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SzPct val="90000"/>
            </a:pPr>
            <a:r>
              <a:rPr lang="zh-CN" altLang="en-US" dirty="0">
                <a:latin typeface="宋体" panose="02010600030101010101" pitchFamily="2" charset="-122"/>
              </a:rPr>
              <a:t>线性顺序模型特点</a:t>
            </a:r>
            <a:r>
              <a:rPr lang="en-US" altLang="zh-CN" dirty="0">
                <a:latin typeface="宋体" panose="02010600030101010101" pitchFamily="2" charset="-122"/>
              </a:rPr>
              <a:t>:</a:t>
            </a:r>
            <a:endParaRPr kumimoji="1" lang="en-US" altLang="zh-CN" dirty="0">
              <a:latin typeface="宋体" panose="02010600030101010101" pitchFamily="2" charset="-122"/>
            </a:endParaRPr>
          </a:p>
          <a:p>
            <a:pPr lvl="1" eaLnBrk="1" hangingPunct="1">
              <a:lnSpc>
                <a:spcPct val="150000"/>
              </a:lnSpc>
              <a:spcBef>
                <a:spcPct val="0"/>
              </a:spcBef>
              <a:buSzPct val="90000"/>
              <a:buFont typeface="宋体" panose="02010600030101010101" pitchFamily="2" charset="-122"/>
              <a:buChar char="–"/>
            </a:pPr>
            <a:r>
              <a:rPr kumimoji="1" lang="zh-CN" altLang="en-US" dirty="0">
                <a:latin typeface="宋体" panose="02010600030101010101" pitchFamily="2" charset="-122"/>
              </a:rPr>
              <a:t>阶段间的顺序性和依赖性；</a:t>
            </a:r>
          </a:p>
          <a:p>
            <a:pPr lvl="1" eaLnBrk="1" hangingPunct="1">
              <a:lnSpc>
                <a:spcPct val="150000"/>
              </a:lnSpc>
              <a:spcBef>
                <a:spcPct val="0"/>
              </a:spcBef>
              <a:buSzPct val="90000"/>
              <a:buFont typeface="宋体" panose="02010600030101010101" pitchFamily="2" charset="-122"/>
              <a:buChar char="–"/>
            </a:pPr>
            <a:r>
              <a:rPr kumimoji="1" lang="zh-CN" altLang="en-US" dirty="0">
                <a:latin typeface="宋体" panose="02010600030101010101" pitchFamily="2" charset="-122"/>
              </a:rPr>
              <a:t>文档驱动性；</a:t>
            </a:r>
          </a:p>
          <a:p>
            <a:pPr lvl="1" eaLnBrk="1" hangingPunct="1">
              <a:lnSpc>
                <a:spcPct val="150000"/>
              </a:lnSpc>
              <a:spcBef>
                <a:spcPct val="0"/>
              </a:spcBef>
              <a:buSzPct val="90000"/>
              <a:buFont typeface="宋体" panose="02010600030101010101" pitchFamily="2" charset="-122"/>
              <a:buChar char="–"/>
            </a:pPr>
            <a:r>
              <a:rPr kumimoji="1" lang="zh-CN" altLang="en-US" dirty="0">
                <a:latin typeface="宋体" panose="02010600030101010101" pitchFamily="2" charset="-122"/>
              </a:rPr>
              <a:t>严格阶段评估；</a:t>
            </a:r>
          </a:p>
          <a:p>
            <a:pPr lvl="1" eaLnBrk="1" hangingPunct="1">
              <a:lnSpc>
                <a:spcPct val="150000"/>
              </a:lnSpc>
              <a:spcBef>
                <a:spcPct val="0"/>
              </a:spcBef>
              <a:buSzPct val="90000"/>
              <a:buFont typeface="宋体" panose="02010600030101010101" pitchFamily="2" charset="-122"/>
              <a:buChar char="–"/>
            </a:pPr>
            <a:r>
              <a:rPr kumimoji="1" lang="zh-CN" altLang="en-US" dirty="0">
                <a:latin typeface="宋体" panose="02010600030101010101" pitchFamily="2" charset="-122"/>
              </a:rPr>
              <a:t>开发初期需要清楚全部需求；</a:t>
            </a:r>
          </a:p>
          <a:p>
            <a:pPr lvl="1" eaLnBrk="1" hangingPunct="1">
              <a:lnSpc>
                <a:spcPct val="150000"/>
              </a:lnSpc>
              <a:spcBef>
                <a:spcPct val="0"/>
              </a:spcBef>
              <a:buSzPct val="90000"/>
              <a:buFont typeface="宋体" panose="02010600030101010101" pitchFamily="2" charset="-122"/>
              <a:buChar char="–"/>
            </a:pPr>
            <a:r>
              <a:rPr kumimoji="1" lang="zh-CN" altLang="en-US" dirty="0">
                <a:latin typeface="宋体" panose="02010600030101010101" pitchFamily="2" charset="-122"/>
              </a:rPr>
              <a:t>开发周期长、风险大。</a:t>
            </a:r>
            <a:endParaRPr lang="zh-CN" altLang="en-US" dirty="0">
              <a:latin typeface="宋体" panose="02010600030101010101" pitchFamily="2" charset="-122"/>
            </a:endParaRPr>
          </a:p>
        </p:txBody>
      </p:sp>
      <p:sp>
        <p:nvSpPr>
          <p:cNvPr id="5" name="Rectangle 3">
            <a:extLst>
              <a:ext uri="{FF2B5EF4-FFF2-40B4-BE49-F238E27FC236}">
                <a16:creationId xmlns:a16="http://schemas.microsoft.com/office/drawing/2014/main" id="{1635BD8B-1440-418A-BB94-8221288BE81C}"/>
              </a:ext>
            </a:extLst>
          </p:cNvPr>
          <p:cNvSpPr txBox="1">
            <a:spLocks noChangeArrowheads="1"/>
          </p:cNvSpPr>
          <p:nvPr/>
        </p:nvSpPr>
        <p:spPr>
          <a:xfrm>
            <a:off x="2895600" y="484188"/>
            <a:ext cx="8229600" cy="11430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a:t>瀑布模型（续）</a:t>
            </a:r>
            <a:br>
              <a:rPr lang="en-US" altLang="zh-CN" sz="4000"/>
            </a:br>
            <a:endParaRPr lang="zh-CN" altLang="en-US"/>
          </a:p>
        </p:txBody>
      </p:sp>
    </p:spTree>
    <p:extLst>
      <p:ext uri="{BB962C8B-B14F-4D97-AF65-F5344CB8AC3E}">
        <p14:creationId xmlns:p14="http://schemas.microsoft.com/office/powerpoint/2010/main" val="320998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linds(horizontal)">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C1D1A4E-C556-49D4-84BA-4757800699D3}"/>
              </a:ext>
            </a:extLst>
          </p:cNvPr>
          <p:cNvSpPr txBox="1"/>
          <p:nvPr/>
        </p:nvSpPr>
        <p:spPr>
          <a:xfrm>
            <a:off x="603115" y="583660"/>
            <a:ext cx="413896" cy="369332"/>
          </a:xfrm>
          <a:prstGeom prst="rect">
            <a:avLst/>
          </a:prstGeom>
          <a:noFill/>
        </p:spPr>
        <p:txBody>
          <a:bodyPr wrap="none" rtlCol="0">
            <a:spAutoFit/>
          </a:bodyPr>
          <a:lstStyle/>
          <a:p>
            <a:r>
              <a:rPr lang="en-US" altLang="zh-CN" dirty="0"/>
              <a:t>L1</a:t>
            </a:r>
            <a:endParaRPr lang="zh-CN" altLang="en-US" dirty="0"/>
          </a:p>
        </p:txBody>
      </p:sp>
      <p:sp>
        <p:nvSpPr>
          <p:cNvPr id="10" name="文本框 9">
            <a:extLst>
              <a:ext uri="{FF2B5EF4-FFF2-40B4-BE49-F238E27FC236}">
                <a16:creationId xmlns:a16="http://schemas.microsoft.com/office/drawing/2014/main" id="{76E5C38B-07C2-4195-8A94-60C03006E42F}"/>
              </a:ext>
            </a:extLst>
          </p:cNvPr>
          <p:cNvSpPr txBox="1"/>
          <p:nvPr/>
        </p:nvSpPr>
        <p:spPr>
          <a:xfrm>
            <a:off x="119162" y="194554"/>
            <a:ext cx="6094378" cy="369332"/>
          </a:xfrm>
          <a:prstGeom prst="rect">
            <a:avLst/>
          </a:prstGeom>
          <a:noFill/>
        </p:spPr>
        <p:txBody>
          <a:bodyPr wrap="square">
            <a:spAutoFit/>
          </a:bodyPr>
          <a:lstStyle/>
          <a:p>
            <a:r>
              <a:rPr lang="zh-CN" altLang="zh-CN" sz="1800" kern="0" dirty="0">
                <a:effectLst/>
                <a:latin typeface="Times New Roman" panose="02020603050405020304" pitchFamily="18" charset="0"/>
                <a:ea typeface="宋体" panose="02010600030101010101" pitchFamily="2" charset="-122"/>
              </a:rPr>
              <a:t>数据流图 </a:t>
            </a:r>
            <a:endParaRPr lang="zh-CN" altLang="en-US" dirty="0"/>
          </a:p>
        </p:txBody>
      </p:sp>
      <p:sp>
        <p:nvSpPr>
          <p:cNvPr id="5" name="文本框 4">
            <a:extLst>
              <a:ext uri="{FF2B5EF4-FFF2-40B4-BE49-F238E27FC236}">
                <a16:creationId xmlns:a16="http://schemas.microsoft.com/office/drawing/2014/main" id="{A60E6800-9070-4071-9F28-4A3019FF9A85}"/>
              </a:ext>
            </a:extLst>
          </p:cNvPr>
          <p:cNvSpPr txBox="1"/>
          <p:nvPr/>
        </p:nvSpPr>
        <p:spPr>
          <a:xfrm>
            <a:off x="218870" y="952673"/>
            <a:ext cx="4956245" cy="4849404"/>
          </a:xfrm>
          <a:prstGeom prst="rect">
            <a:avLst/>
          </a:prstGeom>
          <a:noFill/>
        </p:spPr>
        <p:txBody>
          <a:bodyPr wrap="square">
            <a:spAutoFit/>
          </a:bodyPr>
          <a:lstStyle/>
          <a:p>
            <a:pPr algn="l">
              <a:lnSpc>
                <a:spcPct val="150000"/>
              </a:lnSpc>
            </a:pPr>
            <a:r>
              <a:rPr lang="zh-CN" altLang="zh-CN" sz="1600" kern="0" dirty="0">
                <a:effectLst/>
                <a:latin typeface="Times New Roman" panose="02020603050405020304" pitchFamily="18" charset="0"/>
                <a:ea typeface="宋体" panose="02010600030101010101" pitchFamily="2" charset="-122"/>
              </a:rPr>
              <a:t> 某培训学校为了方便提供培训服务，欲开发一管理平台，该平台的主要业务如下：</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1</a:t>
            </a:r>
            <a:r>
              <a:rPr lang="zh-CN" altLang="zh-CN" sz="1600" kern="0" dirty="0">
                <a:effectLst/>
                <a:latin typeface="Times New Roman" panose="02020603050405020304" pitchFamily="18" charset="0"/>
                <a:ea typeface="宋体" panose="02010600030101010101" pitchFamily="2" charset="-122"/>
              </a:rPr>
              <a:t>）开通会员。根据学员提交的学员信息（身份证号码、电话号码、邮箱）开通会员。</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2</a:t>
            </a:r>
            <a:r>
              <a:rPr lang="zh-CN" altLang="zh-CN" sz="1600" kern="0" dirty="0">
                <a:effectLst/>
                <a:latin typeface="Times New Roman" panose="02020603050405020304" pitchFamily="18" charset="0"/>
                <a:ea typeface="宋体" panose="02010600030101010101" pitchFamily="2" charset="-122"/>
              </a:rPr>
              <a:t>）查看课程。学员可以在平台上查询课程，查看课程详细信息。</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3</a:t>
            </a:r>
            <a:r>
              <a:rPr lang="zh-CN" altLang="zh-CN" sz="1600" kern="0" dirty="0">
                <a:effectLst/>
                <a:latin typeface="Times New Roman" panose="02020603050405020304" pitchFamily="18" charset="0"/>
                <a:ea typeface="宋体" panose="02010600030101010101" pitchFamily="2" charset="-122"/>
              </a:rPr>
              <a:t>）报课缴费：学员可以在查看课程详细信息后报课，并在线缴纳课程费用。</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4</a:t>
            </a:r>
            <a:r>
              <a:rPr lang="zh-CN" altLang="zh-CN" sz="1600" kern="0" dirty="0">
                <a:effectLst/>
                <a:latin typeface="Times New Roman" panose="02020603050405020304" pitchFamily="18" charset="0"/>
                <a:ea typeface="宋体" panose="02010600030101010101" pitchFamily="2" charset="-122"/>
              </a:rPr>
              <a:t>）查看订单：平台从报课列表中读取报课订单信息，将订单明细返回给学员。</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5</a:t>
            </a:r>
            <a:r>
              <a:rPr lang="zh-CN" altLang="zh-CN" sz="1600" kern="0" dirty="0">
                <a:effectLst/>
                <a:latin typeface="Times New Roman" panose="02020603050405020304" pitchFamily="18" charset="0"/>
                <a:ea typeface="宋体" panose="02010600030101010101" pitchFamily="2" charset="-122"/>
              </a:rPr>
              <a:t>）退课退费：学员在线提交退课申请，平台助理在线审核后同意或驳回，若同意据实退款。</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endParaRPr lang="zh-CN" altLang="zh-CN" sz="1600" kern="100" dirty="0">
              <a:effectLst/>
              <a:latin typeface="Times New Roman" panose="02020603050405020304" pitchFamily="18" charset="0"/>
              <a:ea typeface="宋体" panose="02010600030101010101" pitchFamily="2" charset="-122"/>
            </a:endParaRPr>
          </a:p>
        </p:txBody>
      </p:sp>
      <p:pic>
        <p:nvPicPr>
          <p:cNvPr id="8" name="图片 7">
            <a:extLst>
              <a:ext uri="{FF2B5EF4-FFF2-40B4-BE49-F238E27FC236}">
                <a16:creationId xmlns:a16="http://schemas.microsoft.com/office/drawing/2014/main" id="{47ED2043-84A4-4123-8D9E-971D56946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478" y="563886"/>
            <a:ext cx="7033360" cy="4845204"/>
          </a:xfrm>
          <a:prstGeom prst="rect">
            <a:avLst/>
          </a:prstGeom>
        </p:spPr>
      </p:pic>
      <p:sp>
        <p:nvSpPr>
          <p:cNvPr id="11" name="文本框 10">
            <a:extLst>
              <a:ext uri="{FF2B5EF4-FFF2-40B4-BE49-F238E27FC236}">
                <a16:creationId xmlns:a16="http://schemas.microsoft.com/office/drawing/2014/main" id="{D9E80632-D2DC-4DF7-B244-571E5E0808AB}"/>
              </a:ext>
            </a:extLst>
          </p:cNvPr>
          <p:cNvSpPr txBox="1"/>
          <p:nvPr/>
        </p:nvSpPr>
        <p:spPr>
          <a:xfrm>
            <a:off x="7531641" y="5802077"/>
            <a:ext cx="1446989" cy="369332"/>
          </a:xfrm>
          <a:prstGeom prst="rect">
            <a:avLst/>
          </a:prstGeom>
          <a:noFill/>
        </p:spPr>
        <p:txBody>
          <a:bodyPr wrap="square">
            <a:spAutoFit/>
          </a:bodyPr>
          <a:lstStyle/>
          <a:p>
            <a:r>
              <a:rPr lang="zh-CN" altLang="zh-CN" sz="1800" kern="0" dirty="0">
                <a:effectLst/>
                <a:latin typeface="Times New Roman" panose="02020603050405020304" pitchFamily="18" charset="0"/>
                <a:ea typeface="宋体" panose="02010600030101010101" pitchFamily="2" charset="-122"/>
              </a:rPr>
              <a:t>数据流图</a:t>
            </a:r>
            <a:r>
              <a:rPr lang="en-US" altLang="zh-CN" sz="1800" kern="0" dirty="0">
                <a:effectLst/>
                <a:latin typeface="Times New Roman" panose="02020603050405020304" pitchFamily="18" charset="0"/>
                <a:ea typeface="宋体" panose="02010600030101010101" pitchFamily="2" charset="-122"/>
              </a:rPr>
              <a:t>L1</a:t>
            </a:r>
            <a:r>
              <a:rPr lang="zh-CN" altLang="zh-CN" sz="1800" kern="0" dirty="0">
                <a:effectLst/>
                <a:latin typeface="Times New Roman" panose="02020603050405020304" pitchFamily="18" charset="0"/>
                <a:ea typeface="宋体" panose="02010600030101010101" pitchFamily="2" charset="-122"/>
              </a:rPr>
              <a:t> </a:t>
            </a:r>
            <a:endParaRPr lang="zh-CN" altLang="en-US" dirty="0"/>
          </a:p>
        </p:txBody>
      </p:sp>
    </p:spTree>
    <p:extLst>
      <p:ext uri="{BB962C8B-B14F-4D97-AF65-F5344CB8AC3E}">
        <p14:creationId xmlns:p14="http://schemas.microsoft.com/office/powerpoint/2010/main" val="39801478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862D369-C7EA-4E94-BE69-A8112564E2DA}"/>
              </a:ext>
            </a:extLst>
          </p:cNvPr>
          <p:cNvSpPr txBox="1"/>
          <p:nvPr/>
        </p:nvSpPr>
        <p:spPr>
          <a:xfrm>
            <a:off x="1524000" y="1558336"/>
            <a:ext cx="9080500" cy="3779240"/>
          </a:xfrm>
          <a:prstGeom prst="rect">
            <a:avLst/>
          </a:prstGeom>
          <a:noFill/>
        </p:spPr>
        <p:txBody>
          <a:bodyPr wrap="square">
            <a:spAutoFit/>
          </a:bodyPr>
          <a:lstStyle/>
          <a:p>
            <a:pPr algn="l">
              <a:lnSpc>
                <a:spcPct val="150000"/>
              </a:lnSpc>
            </a:pPr>
            <a:r>
              <a:rPr lang="zh-CN" altLang="zh-CN" sz="1800" kern="0" dirty="0">
                <a:effectLst/>
                <a:latin typeface="Times New Roman" panose="02020603050405020304" pitchFamily="18" charset="0"/>
                <a:ea typeface="宋体" panose="02010600030101010101" pitchFamily="2" charset="-122"/>
              </a:rPr>
              <a:t> 某培训学校为了方便提供培训服务，欲开发一管理平台，该平台的主要业务如下：</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1</a:t>
            </a:r>
            <a:r>
              <a:rPr lang="zh-CN" altLang="zh-CN" sz="1800" kern="0" dirty="0">
                <a:effectLst/>
                <a:latin typeface="Times New Roman" panose="02020603050405020304" pitchFamily="18" charset="0"/>
                <a:ea typeface="宋体" panose="02010600030101010101" pitchFamily="2" charset="-122"/>
              </a:rPr>
              <a:t>）开通会员。根据学员提交的学员信息（身份证号码、电话号码、邮箱）开通会员。</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2</a:t>
            </a:r>
            <a:r>
              <a:rPr lang="zh-CN" altLang="zh-CN" sz="1800" kern="0" dirty="0">
                <a:effectLst/>
                <a:latin typeface="Times New Roman" panose="02020603050405020304" pitchFamily="18" charset="0"/>
                <a:ea typeface="宋体" panose="02010600030101010101" pitchFamily="2" charset="-122"/>
              </a:rPr>
              <a:t>）查看课程。学员可以在平台上查询课程，查看课程详细信息。</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3</a:t>
            </a:r>
            <a:r>
              <a:rPr lang="zh-CN" altLang="zh-CN" sz="1800" kern="0" dirty="0">
                <a:effectLst/>
                <a:latin typeface="Times New Roman" panose="02020603050405020304" pitchFamily="18" charset="0"/>
                <a:ea typeface="宋体" panose="02010600030101010101" pitchFamily="2" charset="-122"/>
              </a:rPr>
              <a:t>）报课缴费：学员可以在查看课程详细信息后报课，并在线缴纳课程费用。</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4</a:t>
            </a:r>
            <a:r>
              <a:rPr lang="zh-CN" altLang="zh-CN" sz="1800" kern="0" dirty="0">
                <a:effectLst/>
                <a:latin typeface="Times New Roman" panose="02020603050405020304" pitchFamily="18" charset="0"/>
                <a:ea typeface="宋体" panose="02010600030101010101" pitchFamily="2" charset="-122"/>
              </a:rPr>
              <a:t>）查看订单：平台从报课列表中读取报课订单信息，将订单明细返回给学员。</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5</a:t>
            </a:r>
            <a:r>
              <a:rPr lang="zh-CN" altLang="zh-CN" sz="1800" kern="0" dirty="0">
                <a:effectLst/>
                <a:latin typeface="Times New Roman" panose="02020603050405020304" pitchFamily="18" charset="0"/>
                <a:ea typeface="宋体" panose="02010600030101010101" pitchFamily="2" charset="-122"/>
              </a:rPr>
              <a:t>）退课退费：学员在线提交退课申请，平台助理在线审核后同意或驳回，若同意据实退款。</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zh-CN" altLang="zh-CN" sz="1800" kern="0" dirty="0">
                <a:effectLst/>
                <a:latin typeface="Times New Roman" panose="02020603050405020304" pitchFamily="18" charset="0"/>
                <a:ea typeface="宋体" panose="02010600030101010101" pitchFamily="2" charset="-122"/>
              </a:rPr>
              <a:t>请根据以上系统描述，完成题目</a:t>
            </a:r>
            <a:r>
              <a:rPr lang="en-US" altLang="zh-CN" sz="1800" kern="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algn="l">
              <a:lnSpc>
                <a:spcPct val="150000"/>
              </a:lnSpc>
            </a:pPr>
            <a:r>
              <a:rPr lang="en-US" altLang="zh-CN" sz="1800" kern="0" dirty="0">
                <a:effectLst/>
                <a:latin typeface="Times New Roman" panose="02020603050405020304" pitchFamily="18" charset="0"/>
                <a:ea typeface="宋体" panose="02010600030101010101" pitchFamily="2" charset="-122"/>
              </a:rPr>
              <a:t>3.   </a:t>
            </a:r>
            <a:r>
              <a:rPr lang="zh-CN" altLang="zh-CN" sz="1800" kern="0" dirty="0">
                <a:effectLst/>
                <a:latin typeface="Times New Roman" panose="02020603050405020304" pitchFamily="18" charset="0"/>
                <a:ea typeface="宋体" panose="02010600030101010101" pitchFamily="2" charset="-122"/>
              </a:rPr>
              <a:t>画出系统概念类图，即，分析类图，对象关系模型</a:t>
            </a:r>
            <a:endParaRPr lang="zh-CN" altLang="zh-CN" sz="1400" kern="100" dirty="0">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AABAE843-DF22-492C-A0AE-B050B0F32F52}"/>
              </a:ext>
            </a:extLst>
          </p:cNvPr>
          <p:cNvSpPr txBox="1"/>
          <p:nvPr/>
        </p:nvSpPr>
        <p:spPr>
          <a:xfrm>
            <a:off x="1270000" y="292100"/>
            <a:ext cx="9652000" cy="979499"/>
          </a:xfrm>
          <a:prstGeom prst="rect">
            <a:avLst/>
          </a:prstGeom>
          <a:noFill/>
        </p:spPr>
        <p:txBody>
          <a:bodyPr wrap="square">
            <a:spAutoFit/>
          </a:bodyPr>
          <a:lstStyle/>
          <a:p>
            <a:pPr algn="l">
              <a:lnSpc>
                <a:spcPct val="150000"/>
              </a:lnSpc>
            </a:pPr>
            <a:r>
              <a:rPr lang="zh-CN" altLang="en-US" sz="4400" kern="100" dirty="0">
                <a:effectLst/>
                <a:latin typeface="Times New Roman" panose="02020603050405020304" pitchFamily="18" charset="0"/>
                <a:ea typeface="宋体" panose="02010600030101010101" pitchFamily="2" charset="-122"/>
              </a:rPr>
              <a:t>增加习题</a:t>
            </a:r>
            <a:endParaRPr lang="zh-CN" altLang="zh-CN" sz="4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405180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6E5C38B-07C2-4195-8A94-60C03006E42F}"/>
              </a:ext>
            </a:extLst>
          </p:cNvPr>
          <p:cNvSpPr txBox="1"/>
          <p:nvPr/>
        </p:nvSpPr>
        <p:spPr>
          <a:xfrm>
            <a:off x="119162" y="194554"/>
            <a:ext cx="6094378" cy="369332"/>
          </a:xfrm>
          <a:prstGeom prst="rect">
            <a:avLst/>
          </a:prstGeom>
          <a:noFill/>
        </p:spPr>
        <p:txBody>
          <a:bodyPr wrap="square">
            <a:spAutoFit/>
          </a:bodyPr>
          <a:lstStyle/>
          <a:p>
            <a:r>
              <a:rPr lang="zh-CN" altLang="zh-CN" sz="1800" kern="0" dirty="0">
                <a:effectLst/>
                <a:latin typeface="Times New Roman" panose="02020603050405020304" pitchFamily="18" charset="0"/>
                <a:ea typeface="宋体" panose="02010600030101010101" pitchFamily="2" charset="-122"/>
              </a:rPr>
              <a:t>数据流图 </a:t>
            </a:r>
            <a:endParaRPr lang="zh-CN" altLang="en-US" dirty="0"/>
          </a:p>
        </p:txBody>
      </p:sp>
      <p:sp>
        <p:nvSpPr>
          <p:cNvPr id="5" name="文本框 4">
            <a:extLst>
              <a:ext uri="{FF2B5EF4-FFF2-40B4-BE49-F238E27FC236}">
                <a16:creationId xmlns:a16="http://schemas.microsoft.com/office/drawing/2014/main" id="{A60E6800-9070-4071-9F28-4A3019FF9A85}"/>
              </a:ext>
            </a:extLst>
          </p:cNvPr>
          <p:cNvSpPr txBox="1"/>
          <p:nvPr/>
        </p:nvSpPr>
        <p:spPr>
          <a:xfrm>
            <a:off x="218870" y="952673"/>
            <a:ext cx="4956245" cy="6326732"/>
          </a:xfrm>
          <a:prstGeom prst="rect">
            <a:avLst/>
          </a:prstGeom>
          <a:noFill/>
        </p:spPr>
        <p:txBody>
          <a:bodyPr wrap="square">
            <a:spAutoFit/>
          </a:bodyPr>
          <a:lstStyle/>
          <a:p>
            <a:pPr algn="l">
              <a:lnSpc>
                <a:spcPct val="150000"/>
              </a:lnSpc>
            </a:pPr>
            <a:r>
              <a:rPr lang="zh-CN" altLang="zh-CN" sz="1600" kern="0" dirty="0">
                <a:effectLst/>
                <a:latin typeface="Times New Roman" panose="02020603050405020304" pitchFamily="18" charset="0"/>
                <a:ea typeface="宋体" panose="02010600030101010101" pitchFamily="2" charset="-122"/>
              </a:rPr>
              <a:t> 某培训学校为了方便提供培训服务，欲开发一管理平台，该平台的主要业务如下：</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1</a:t>
            </a:r>
            <a:r>
              <a:rPr lang="zh-CN" altLang="zh-CN" sz="1600" kern="0" dirty="0">
                <a:effectLst/>
                <a:latin typeface="Times New Roman" panose="02020603050405020304" pitchFamily="18" charset="0"/>
                <a:ea typeface="宋体" panose="02010600030101010101" pitchFamily="2" charset="-122"/>
              </a:rPr>
              <a:t>）开通会员。根据学员提交的学员信息（身份证号码、电话号码、邮箱）开通会员。</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2</a:t>
            </a:r>
            <a:r>
              <a:rPr lang="zh-CN" altLang="zh-CN" sz="1600" kern="0" dirty="0">
                <a:effectLst/>
                <a:latin typeface="Times New Roman" panose="02020603050405020304" pitchFamily="18" charset="0"/>
                <a:ea typeface="宋体" panose="02010600030101010101" pitchFamily="2" charset="-122"/>
              </a:rPr>
              <a:t>）查看课程。学员可以在平台上查询课程，查看课程详细信息。</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3</a:t>
            </a:r>
            <a:r>
              <a:rPr lang="zh-CN" altLang="zh-CN" sz="1600" kern="0" dirty="0">
                <a:effectLst/>
                <a:latin typeface="Times New Roman" panose="02020603050405020304" pitchFamily="18" charset="0"/>
                <a:ea typeface="宋体" panose="02010600030101010101" pitchFamily="2" charset="-122"/>
              </a:rPr>
              <a:t>）报课缴费：学员可以在查看课程详细信息后报课，并在线缴纳课程费用。</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4</a:t>
            </a:r>
            <a:r>
              <a:rPr lang="zh-CN" altLang="zh-CN" sz="1600" kern="0" dirty="0">
                <a:effectLst/>
                <a:latin typeface="Times New Roman" panose="02020603050405020304" pitchFamily="18" charset="0"/>
                <a:ea typeface="宋体" panose="02010600030101010101" pitchFamily="2" charset="-122"/>
              </a:rPr>
              <a:t>）查看订单：平台从报课列表中读取报课订单信息，将订单明细返回给学员。</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5</a:t>
            </a:r>
            <a:r>
              <a:rPr lang="zh-CN" altLang="zh-CN" sz="1600" kern="0" dirty="0">
                <a:effectLst/>
                <a:latin typeface="Times New Roman" panose="02020603050405020304" pitchFamily="18" charset="0"/>
                <a:ea typeface="宋体" panose="02010600030101010101" pitchFamily="2" charset="-122"/>
              </a:rPr>
              <a:t>）退课退费：学员在线提交退课申请，平台助理在线审核后同意或驳回，若同意据实退款。</a:t>
            </a:r>
            <a:endParaRPr lang="en-US" altLang="zh-CN" sz="1600" kern="0" dirty="0">
              <a:effectLst/>
              <a:latin typeface="Times New Roman" panose="02020603050405020304" pitchFamily="18" charset="0"/>
              <a:ea typeface="宋体" panose="02010600030101010101" pitchFamily="2" charset="-122"/>
            </a:endParaRPr>
          </a:p>
          <a:p>
            <a:pPr algn="l">
              <a:lnSpc>
                <a:spcPct val="150000"/>
              </a:lnSpc>
            </a:pPr>
            <a:endParaRPr lang="en-US" altLang="zh-CN" sz="1600" kern="0" dirty="0">
              <a:latin typeface="Times New Roman" panose="02020603050405020304" pitchFamily="18" charset="0"/>
              <a:ea typeface="宋体" panose="02010600030101010101" pitchFamily="2" charset="-122"/>
            </a:endParaRPr>
          </a:p>
          <a:p>
            <a:pPr>
              <a:lnSpc>
                <a:spcPct val="150000"/>
              </a:lnSpc>
            </a:pPr>
            <a:r>
              <a:rPr lang="en-US" altLang="zh-CN" sz="1600" kern="0" dirty="0">
                <a:effectLst/>
                <a:latin typeface="Times New Roman" panose="02020603050405020304" pitchFamily="18" charset="0"/>
                <a:ea typeface="宋体" panose="02010600030101010101" pitchFamily="2" charset="-122"/>
              </a:rPr>
              <a:t>3.   </a:t>
            </a:r>
            <a:r>
              <a:rPr lang="zh-CN" altLang="zh-CN" sz="1600" kern="0" dirty="0">
                <a:effectLst/>
                <a:latin typeface="Times New Roman" panose="02020603050405020304" pitchFamily="18" charset="0"/>
                <a:ea typeface="宋体" panose="02010600030101010101" pitchFamily="2" charset="-122"/>
              </a:rPr>
              <a:t>画出系统概念类图，即，分析类图，对象关系模型</a:t>
            </a:r>
            <a:endParaRPr lang="zh-CN" altLang="zh-CN" sz="1200" kern="100" dirty="0">
              <a:effectLst/>
              <a:latin typeface="Times New Roman" panose="02020603050405020304" pitchFamily="18" charset="0"/>
              <a:ea typeface="宋体" panose="02010600030101010101" pitchFamily="2" charset="-122"/>
            </a:endParaRPr>
          </a:p>
          <a:p>
            <a:pPr algn="l">
              <a:lnSpc>
                <a:spcPct val="150000"/>
              </a:lnSpc>
            </a:pP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endParaRPr lang="zh-CN" altLang="zh-CN" sz="1600" kern="100" dirty="0">
              <a:effectLst/>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5F12C5AE-00EC-4259-AA05-050F9CE78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897" y="379220"/>
            <a:ext cx="6220514" cy="5136204"/>
          </a:xfrm>
          <a:prstGeom prst="rect">
            <a:avLst/>
          </a:prstGeom>
        </p:spPr>
      </p:pic>
    </p:spTree>
    <p:extLst>
      <p:ext uri="{BB962C8B-B14F-4D97-AF65-F5344CB8AC3E}">
        <p14:creationId xmlns:p14="http://schemas.microsoft.com/office/powerpoint/2010/main" val="50502267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6E5C38B-07C2-4195-8A94-60C03006E42F}"/>
              </a:ext>
            </a:extLst>
          </p:cNvPr>
          <p:cNvSpPr txBox="1"/>
          <p:nvPr/>
        </p:nvSpPr>
        <p:spPr>
          <a:xfrm>
            <a:off x="119162" y="194554"/>
            <a:ext cx="6094378" cy="369332"/>
          </a:xfrm>
          <a:prstGeom prst="rect">
            <a:avLst/>
          </a:prstGeom>
          <a:noFill/>
        </p:spPr>
        <p:txBody>
          <a:bodyPr wrap="square">
            <a:spAutoFit/>
          </a:bodyPr>
          <a:lstStyle/>
          <a:p>
            <a:r>
              <a:rPr lang="zh-CN" altLang="zh-CN" sz="1800" kern="0" dirty="0">
                <a:effectLst/>
                <a:latin typeface="Times New Roman" panose="02020603050405020304" pitchFamily="18" charset="0"/>
                <a:ea typeface="宋体" panose="02010600030101010101" pitchFamily="2" charset="-122"/>
              </a:rPr>
              <a:t>数据流图 </a:t>
            </a:r>
            <a:endParaRPr lang="zh-CN" altLang="en-US" dirty="0"/>
          </a:p>
        </p:txBody>
      </p:sp>
      <p:sp>
        <p:nvSpPr>
          <p:cNvPr id="5" name="文本框 4">
            <a:extLst>
              <a:ext uri="{FF2B5EF4-FFF2-40B4-BE49-F238E27FC236}">
                <a16:creationId xmlns:a16="http://schemas.microsoft.com/office/drawing/2014/main" id="{A60E6800-9070-4071-9F28-4A3019FF9A85}"/>
              </a:ext>
            </a:extLst>
          </p:cNvPr>
          <p:cNvSpPr txBox="1"/>
          <p:nvPr/>
        </p:nvSpPr>
        <p:spPr>
          <a:xfrm>
            <a:off x="218870" y="952673"/>
            <a:ext cx="4956245" cy="6326732"/>
          </a:xfrm>
          <a:prstGeom prst="rect">
            <a:avLst/>
          </a:prstGeom>
          <a:noFill/>
        </p:spPr>
        <p:txBody>
          <a:bodyPr wrap="square">
            <a:spAutoFit/>
          </a:bodyPr>
          <a:lstStyle/>
          <a:p>
            <a:pPr algn="l">
              <a:lnSpc>
                <a:spcPct val="150000"/>
              </a:lnSpc>
            </a:pPr>
            <a:r>
              <a:rPr lang="zh-CN" altLang="zh-CN" sz="1600" kern="0" dirty="0">
                <a:effectLst/>
                <a:latin typeface="Times New Roman" panose="02020603050405020304" pitchFamily="18" charset="0"/>
                <a:ea typeface="宋体" panose="02010600030101010101" pitchFamily="2" charset="-122"/>
              </a:rPr>
              <a:t> 某培训学校为了方便提供培训服务，欲开发一管理平台，该平台的主要业务如下：</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1</a:t>
            </a:r>
            <a:r>
              <a:rPr lang="zh-CN" altLang="zh-CN" sz="1600" kern="0" dirty="0">
                <a:effectLst/>
                <a:latin typeface="Times New Roman" panose="02020603050405020304" pitchFamily="18" charset="0"/>
                <a:ea typeface="宋体" panose="02010600030101010101" pitchFamily="2" charset="-122"/>
              </a:rPr>
              <a:t>）开通会员。根据学员提交的学员信息（身份证号码、电话号码、邮箱）开通会员。</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2</a:t>
            </a:r>
            <a:r>
              <a:rPr lang="zh-CN" altLang="zh-CN" sz="1600" kern="0" dirty="0">
                <a:effectLst/>
                <a:latin typeface="Times New Roman" panose="02020603050405020304" pitchFamily="18" charset="0"/>
                <a:ea typeface="宋体" panose="02010600030101010101" pitchFamily="2" charset="-122"/>
              </a:rPr>
              <a:t>）查看课程。学员可以在平台上查询课程，查看课程详细信息。</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3</a:t>
            </a:r>
            <a:r>
              <a:rPr lang="zh-CN" altLang="zh-CN" sz="1600" kern="0" dirty="0">
                <a:effectLst/>
                <a:latin typeface="Times New Roman" panose="02020603050405020304" pitchFamily="18" charset="0"/>
                <a:ea typeface="宋体" panose="02010600030101010101" pitchFamily="2" charset="-122"/>
              </a:rPr>
              <a:t>）报课缴费：学员可以在查看课程详细信息后报课，并在线缴纳课程费用。</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4</a:t>
            </a:r>
            <a:r>
              <a:rPr lang="zh-CN" altLang="zh-CN" sz="1600" kern="0" dirty="0">
                <a:effectLst/>
                <a:latin typeface="Times New Roman" panose="02020603050405020304" pitchFamily="18" charset="0"/>
                <a:ea typeface="宋体" panose="02010600030101010101" pitchFamily="2" charset="-122"/>
              </a:rPr>
              <a:t>）查看订单：平台从报课列表中读取报课订单信息，将订单明细返回给学员。</a:t>
            </a: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r>
              <a:rPr lang="zh-CN" altLang="zh-CN" sz="1600" kern="0" dirty="0">
                <a:effectLst/>
                <a:latin typeface="Times New Roman" panose="02020603050405020304" pitchFamily="18" charset="0"/>
                <a:ea typeface="宋体" panose="02010600030101010101" pitchFamily="2" charset="-122"/>
              </a:rPr>
              <a:t>（</a:t>
            </a:r>
            <a:r>
              <a:rPr lang="en-US" altLang="zh-CN" sz="1600" kern="0" dirty="0">
                <a:effectLst/>
                <a:latin typeface="Times New Roman" panose="02020603050405020304" pitchFamily="18" charset="0"/>
                <a:ea typeface="宋体" panose="02010600030101010101" pitchFamily="2" charset="-122"/>
              </a:rPr>
              <a:t>5</a:t>
            </a:r>
            <a:r>
              <a:rPr lang="zh-CN" altLang="zh-CN" sz="1600" kern="0" dirty="0">
                <a:effectLst/>
                <a:latin typeface="Times New Roman" panose="02020603050405020304" pitchFamily="18" charset="0"/>
                <a:ea typeface="宋体" panose="02010600030101010101" pitchFamily="2" charset="-122"/>
              </a:rPr>
              <a:t>）退课退费：学员在线提交退课申请，平台助理在线审核后同意或驳回，若同意据实退款。</a:t>
            </a:r>
            <a:endParaRPr lang="en-US" altLang="zh-CN" sz="1600" kern="0" dirty="0">
              <a:effectLst/>
              <a:latin typeface="Times New Roman" panose="02020603050405020304" pitchFamily="18" charset="0"/>
              <a:ea typeface="宋体" panose="02010600030101010101" pitchFamily="2" charset="-122"/>
            </a:endParaRPr>
          </a:p>
          <a:p>
            <a:pPr algn="l">
              <a:lnSpc>
                <a:spcPct val="150000"/>
              </a:lnSpc>
            </a:pPr>
            <a:endParaRPr lang="en-US" altLang="zh-CN" sz="1600" kern="0" dirty="0">
              <a:latin typeface="Times New Roman" panose="02020603050405020304" pitchFamily="18" charset="0"/>
              <a:ea typeface="宋体" panose="02010600030101010101" pitchFamily="2" charset="-122"/>
            </a:endParaRPr>
          </a:p>
          <a:p>
            <a:pPr>
              <a:lnSpc>
                <a:spcPct val="150000"/>
              </a:lnSpc>
            </a:pPr>
            <a:r>
              <a:rPr lang="en-US" altLang="zh-CN" sz="1600" kern="0" dirty="0">
                <a:effectLst/>
                <a:latin typeface="Times New Roman" panose="02020603050405020304" pitchFamily="18" charset="0"/>
                <a:ea typeface="宋体" panose="02010600030101010101" pitchFamily="2" charset="-122"/>
              </a:rPr>
              <a:t>3.   </a:t>
            </a:r>
            <a:r>
              <a:rPr lang="zh-CN" altLang="zh-CN" sz="1600" kern="0" dirty="0">
                <a:effectLst/>
                <a:latin typeface="Times New Roman" panose="02020603050405020304" pitchFamily="18" charset="0"/>
                <a:ea typeface="宋体" panose="02010600030101010101" pitchFamily="2" charset="-122"/>
              </a:rPr>
              <a:t>画出系统概念类图，即，分析类图，对象关系模型</a:t>
            </a:r>
            <a:endParaRPr lang="zh-CN" altLang="zh-CN" sz="1200" kern="100" dirty="0">
              <a:effectLst/>
              <a:latin typeface="Times New Roman" panose="02020603050405020304" pitchFamily="18" charset="0"/>
              <a:ea typeface="宋体" panose="02010600030101010101" pitchFamily="2" charset="-122"/>
            </a:endParaRPr>
          </a:p>
          <a:p>
            <a:pPr algn="l">
              <a:lnSpc>
                <a:spcPct val="150000"/>
              </a:lnSpc>
            </a:pPr>
            <a:endParaRPr lang="zh-CN" altLang="zh-CN" sz="1600" kern="100" dirty="0">
              <a:effectLst/>
              <a:latin typeface="Times New Roman" panose="02020603050405020304" pitchFamily="18" charset="0"/>
              <a:ea typeface="宋体" panose="02010600030101010101" pitchFamily="2" charset="-122"/>
            </a:endParaRPr>
          </a:p>
          <a:p>
            <a:pPr algn="l">
              <a:lnSpc>
                <a:spcPct val="150000"/>
              </a:lnSpc>
            </a:pPr>
            <a:endParaRPr lang="zh-CN" altLang="zh-CN" sz="1600" kern="100" dirty="0">
              <a:effectLst/>
              <a:latin typeface="Times New Roman" panose="02020603050405020304" pitchFamily="18" charset="0"/>
              <a:ea typeface="宋体" panose="02010600030101010101" pitchFamily="2" charset="-122"/>
            </a:endParaRPr>
          </a:p>
        </p:txBody>
      </p:sp>
      <p:pic>
        <p:nvPicPr>
          <p:cNvPr id="4" name="图片 3">
            <a:extLst>
              <a:ext uri="{FF2B5EF4-FFF2-40B4-BE49-F238E27FC236}">
                <a16:creationId xmlns:a16="http://schemas.microsoft.com/office/drawing/2014/main" id="{F68DBB80-CC4B-4C4C-A134-E2D07A4A2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115" y="1130129"/>
            <a:ext cx="6877455" cy="4597742"/>
          </a:xfrm>
          <a:prstGeom prst="rect">
            <a:avLst/>
          </a:prstGeom>
        </p:spPr>
      </p:pic>
    </p:spTree>
    <p:extLst>
      <p:ext uri="{BB962C8B-B14F-4D97-AF65-F5344CB8AC3E}">
        <p14:creationId xmlns:p14="http://schemas.microsoft.com/office/powerpoint/2010/main" val="3203504255"/>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2098</TotalTime>
  <Words>11023</Words>
  <Application>Microsoft Office PowerPoint</Application>
  <PresentationFormat>宽屏</PresentationFormat>
  <Paragraphs>800</Paragraphs>
  <Slides>93</Slides>
  <Notes>38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03" baseType="lpstr">
      <vt:lpstr>等线</vt:lpstr>
      <vt:lpstr>等线 Light</vt:lpstr>
      <vt:lpstr>黑体</vt:lpstr>
      <vt:lpstr>宋体</vt:lpstr>
      <vt:lpstr>Arial</vt:lpstr>
      <vt:lpstr>Arial Narrow</vt:lpstr>
      <vt:lpstr>Times New Roman</vt:lpstr>
      <vt:lpstr>Wingdings</vt:lpstr>
      <vt:lpstr>Office 主题​​</vt:lpstr>
      <vt:lpstr>位图图像</vt:lpstr>
      <vt:lpstr>习题课  2024.11.4</vt:lpstr>
      <vt:lpstr>第一章    软件工程介绍</vt:lpstr>
      <vt:lpstr>作业</vt:lpstr>
      <vt:lpstr>作业</vt:lpstr>
      <vt:lpstr>第二章  过程模型</vt:lpstr>
      <vt:lpstr>作业</vt:lpstr>
      <vt:lpstr>PowerPoint 演示文稿</vt:lpstr>
      <vt:lpstr>PowerPoint 演示文稿</vt:lpstr>
      <vt:lpstr>PowerPoint 演示文稿</vt:lpstr>
      <vt:lpstr>PowerPoint 演示文稿</vt:lpstr>
      <vt:lpstr>PowerPoint 演示文稿</vt:lpstr>
      <vt:lpstr>增量模型</vt:lpstr>
      <vt:lpstr>增量模型（续）</vt:lpstr>
      <vt:lpstr>增量模型（续）</vt:lpstr>
      <vt:lpstr>PowerPoint 演示文稿</vt:lpstr>
      <vt:lpstr>PowerPoint 演示文稿</vt:lpstr>
      <vt:lpstr>原型开发</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lpstr>PowerPoint 演示文稿</vt:lpstr>
      <vt:lpstr>PowerPoint 演示文稿</vt:lpstr>
      <vt:lpstr>（用于软件项目的）敏捷性</vt:lpstr>
      <vt:lpstr>作业 第三章</vt:lpstr>
      <vt:lpstr>作业</vt:lpstr>
      <vt:lpstr>PowerPoint 演示文稿</vt:lpstr>
      <vt:lpstr>作业</vt:lpstr>
      <vt:lpstr>作业</vt:lpstr>
      <vt:lpstr>PowerPoint 演示文稿</vt:lpstr>
      <vt:lpstr>PowerPoint 演示文稿</vt:lpstr>
      <vt:lpstr>PowerPoint 演示文稿</vt:lpstr>
      <vt:lpstr>PowerPoint 演示文稿</vt:lpstr>
      <vt:lpstr>PowerPoint 演示文稿</vt:lpstr>
      <vt:lpstr>PowerPoint 演示文稿</vt:lpstr>
      <vt:lpstr>4.如何采用Scrum组织这学期的大作业项目？</vt:lpstr>
      <vt:lpstr>4.如何采用Scrum组织这学期的大作业项目？</vt:lpstr>
      <vt:lpstr>PowerPoint 演示文稿</vt:lpstr>
      <vt:lpstr>作业</vt:lpstr>
      <vt:lpstr>1. 可行性研究的任务</vt:lpstr>
      <vt:lpstr>1. 可行性研究的任务</vt:lpstr>
      <vt:lpstr>4.1 需求工程</vt:lpstr>
      <vt:lpstr>PowerPoint 演示文稿</vt:lpstr>
      <vt:lpstr>4.1 需求工程</vt:lpstr>
      <vt:lpstr>作业 第四章-2</vt:lpstr>
      <vt:lpstr>PowerPoint 演示文稿</vt:lpstr>
      <vt:lpstr> 数据流图</vt:lpstr>
      <vt:lpstr>数据流图的符号</vt:lpstr>
      <vt:lpstr>数据流图的命名方法</vt:lpstr>
      <vt:lpstr>分层的数据流图</vt:lpstr>
      <vt:lpstr>分层的数据流图</vt:lpstr>
      <vt:lpstr>数据流图</vt:lpstr>
      <vt:lpstr>画数据流图的注意原则</vt:lpstr>
      <vt:lpstr>数据流图画法</vt:lpstr>
      <vt:lpstr>如何画数据流图？</vt:lpstr>
      <vt:lpstr>PowerPoint 演示文稿</vt:lpstr>
      <vt:lpstr>PowerPoint 演示文稿</vt:lpstr>
      <vt:lpstr>PowerPoint 演示文稿</vt:lpstr>
      <vt:lpstr>PowerPoint 演示文稿</vt:lpstr>
      <vt:lpstr>数据流图注意事项</vt:lpstr>
      <vt:lpstr>数据流图注意事项</vt:lpstr>
      <vt:lpstr>数据流图的用途</vt:lpstr>
      <vt:lpstr>PowerPoint 演示文稿</vt:lpstr>
      <vt:lpstr>第6章 需求建模</vt:lpstr>
      <vt:lpstr>作业</vt:lpstr>
      <vt:lpstr>用于写加工逻辑说明的工具</vt:lpstr>
      <vt:lpstr>1. 结构化英语(PDL)</vt:lpstr>
      <vt:lpstr>结构化英语</vt:lpstr>
      <vt:lpstr>作业</vt:lpstr>
      <vt:lpstr>PowerPoint 演示文稿</vt:lpstr>
      <vt:lpstr>PowerPoint 演示文稿</vt:lpstr>
      <vt:lpstr>PowerPoint 演示文稿</vt:lpstr>
      <vt:lpstr>一、用例图</vt:lpstr>
      <vt:lpstr>用例图</vt:lpstr>
      <vt:lpstr>用例图</vt:lpstr>
      <vt:lpstr>用例图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Administrator</cp:lastModifiedBy>
  <cp:revision>191</cp:revision>
  <dcterms:created xsi:type="dcterms:W3CDTF">2024-11-01T07:43:42Z</dcterms:created>
  <dcterms:modified xsi:type="dcterms:W3CDTF">2024-11-03T18:07:34Z</dcterms:modified>
</cp:coreProperties>
</file>